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0" r:id="rId2"/>
    <p:sldId id="423" r:id="rId3"/>
    <p:sldId id="468" r:id="rId4"/>
    <p:sldId id="471" r:id="rId5"/>
    <p:sldId id="462" r:id="rId6"/>
    <p:sldId id="472" r:id="rId7"/>
    <p:sldId id="466" r:id="rId8"/>
    <p:sldId id="467" r:id="rId9"/>
    <p:sldId id="443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6FCE"/>
    <a:srgbClr val="0A8B62"/>
    <a:srgbClr val="E3203A"/>
    <a:srgbClr val="E52F49"/>
    <a:srgbClr val="F59E20"/>
    <a:srgbClr val="A9D18E"/>
    <a:srgbClr val="1A5476"/>
    <a:srgbClr val="91F7D7"/>
    <a:srgbClr val="F09090"/>
    <a:srgbClr val="EC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67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929128557479947E-2"/>
          <c:w val="1"/>
          <c:h val="0.79355191242423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Tarlós István alkalmas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1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2019. szeptember 9.</c:v>
                </c:pt>
                <c:pt idx="1">
                  <c:v>2019. szeptember 23.</c:v>
                </c:pt>
                <c:pt idx="2">
                  <c:v>2019. október 7.</c:v>
                </c:pt>
                <c:pt idx="3">
                  <c:v>2019. október 10.</c:v>
                </c:pt>
              </c:strCache>
            </c:strRef>
          </c:cat>
          <c:val>
            <c:numRef>
              <c:f>Munka1!$B$2:$B$5</c:f>
              <c:numCache>
                <c:formatCode>0</c:formatCode>
                <c:ptCount val="4"/>
                <c:pt idx="0">
                  <c:v>56</c:v>
                </c:pt>
                <c:pt idx="1">
                  <c:v>57</c:v>
                </c:pt>
                <c:pt idx="2">
                  <c:v>62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B-4686-A79D-9E79FACFA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505260912"/>
        <c:axId val="505261896"/>
      </c:barChart>
      <c:catAx>
        <c:axId val="50526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u-HU" sz="900" b="0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defRPr>
            </a:pPr>
            <a:endParaRPr lang="hu-HU"/>
          </a:p>
        </c:txPr>
        <c:crossAx val="505261896"/>
        <c:crosses val="autoZero"/>
        <c:auto val="1"/>
        <c:lblAlgn val="ctr"/>
        <c:lblOffset val="100"/>
        <c:noMultiLvlLbl val="0"/>
      </c:catAx>
      <c:valAx>
        <c:axId val="505261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0526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929128557479947E-2"/>
          <c:w val="1"/>
          <c:h val="0.79355191242423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Karácsony Gergely  alkalmas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1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2019. szeptember 9.</c:v>
                </c:pt>
                <c:pt idx="1">
                  <c:v>2019. szeptember 23.</c:v>
                </c:pt>
                <c:pt idx="2">
                  <c:v>2019. október 7.</c:v>
                </c:pt>
                <c:pt idx="3">
                  <c:v>2019. október 10.</c:v>
                </c:pt>
              </c:strCache>
            </c:strRef>
          </c:cat>
          <c:val>
            <c:numRef>
              <c:f>Munka1!$B$2:$B$5</c:f>
              <c:numCache>
                <c:formatCode>0</c:formatCode>
                <c:ptCount val="4"/>
                <c:pt idx="0">
                  <c:v>32</c:v>
                </c:pt>
                <c:pt idx="1">
                  <c:v>35</c:v>
                </c:pt>
                <c:pt idx="2">
                  <c:v>34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6-41CA-BE59-126521A82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505260912"/>
        <c:axId val="505261896"/>
      </c:barChart>
      <c:catAx>
        <c:axId val="50526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u-HU" sz="900" b="0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defRPr>
            </a:pPr>
            <a:endParaRPr lang="hu-HU"/>
          </a:p>
        </c:txPr>
        <c:crossAx val="505261896"/>
        <c:crosses val="autoZero"/>
        <c:auto val="1"/>
        <c:lblAlgn val="ctr"/>
        <c:lblOffset val="100"/>
        <c:noMultiLvlLbl val="0"/>
      </c:catAx>
      <c:valAx>
        <c:axId val="505261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0526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929128557479947E-2"/>
          <c:w val="1"/>
          <c:h val="0.79355191242423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Puzsér Róbert alkalmas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1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2019. szeptember 9.</c:v>
                </c:pt>
                <c:pt idx="1">
                  <c:v>2019. szeptember 23.</c:v>
                </c:pt>
                <c:pt idx="2">
                  <c:v>2019. október 7.</c:v>
                </c:pt>
                <c:pt idx="3">
                  <c:v>2019. október 10.</c:v>
                </c:pt>
              </c:strCache>
            </c:strRef>
          </c:cat>
          <c:val>
            <c:numRef>
              <c:f>Munka1!$B$2:$B$5</c:f>
              <c:numCache>
                <c:formatCode>0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13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F-4455-BC14-6A0143E34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505260912"/>
        <c:axId val="505261896"/>
      </c:barChart>
      <c:catAx>
        <c:axId val="50526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u-HU" sz="900" b="0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defRPr>
            </a:pPr>
            <a:endParaRPr lang="hu-HU"/>
          </a:p>
        </c:txPr>
        <c:crossAx val="505261896"/>
        <c:crosses val="autoZero"/>
        <c:auto val="1"/>
        <c:lblAlgn val="ctr"/>
        <c:lblOffset val="100"/>
        <c:noMultiLvlLbl val="0"/>
      </c:catAx>
      <c:valAx>
        <c:axId val="505261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0526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929128557479947E-2"/>
          <c:w val="1"/>
          <c:h val="0.79355191242423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Berki Krisztián alkalmas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1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2019. szeptember 9.</c:v>
                </c:pt>
                <c:pt idx="1">
                  <c:v>2019. szeptember 23.</c:v>
                </c:pt>
                <c:pt idx="2">
                  <c:v>2019. október 7.</c:v>
                </c:pt>
                <c:pt idx="3">
                  <c:v>2019. október 10.</c:v>
                </c:pt>
              </c:strCache>
            </c:strRef>
          </c:cat>
          <c:val>
            <c:numRef>
              <c:f>Munka1!$B$2:$B$5</c:f>
              <c:numCache>
                <c:formatCode>0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4-4B2C-9DC9-F8A7761C9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505260912"/>
        <c:axId val="505261896"/>
      </c:barChart>
      <c:catAx>
        <c:axId val="50526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u-HU" sz="900" b="0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defRPr>
            </a:pPr>
            <a:endParaRPr lang="hu-HU"/>
          </a:p>
        </c:txPr>
        <c:crossAx val="505261896"/>
        <c:crosses val="autoZero"/>
        <c:auto val="1"/>
        <c:lblAlgn val="ctr"/>
        <c:lblOffset val="100"/>
        <c:noMultiLvlLbl val="0"/>
      </c:catAx>
      <c:valAx>
        <c:axId val="505261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0526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4543021434982926E-2"/>
          <c:w val="1"/>
          <c:h val="0.80519387207777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Tarlós Istvánra szavaz</c:v>
                </c:pt>
              </c:strCache>
            </c:strRef>
          </c:tx>
          <c:spPr>
            <a:solidFill>
              <a:srgbClr val="F59E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2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2019. augusztus 30.</c:v>
                </c:pt>
                <c:pt idx="1">
                  <c:v>2019. szeptember 9.</c:v>
                </c:pt>
                <c:pt idx="2">
                  <c:v>2019. szeptember 16.</c:v>
                </c:pt>
                <c:pt idx="3">
                  <c:v>2019. szeptember 23.</c:v>
                </c:pt>
                <c:pt idx="4">
                  <c:v>2019. szeptember 30.</c:v>
                </c:pt>
                <c:pt idx="5">
                  <c:v>2019. október 07.</c:v>
                </c:pt>
              </c:strCache>
            </c:strRef>
          </c:cat>
          <c:val>
            <c:numRef>
              <c:f>Munka1!$B$2:$B$7</c:f>
              <c:numCache>
                <c:formatCode>0</c:formatCode>
                <c:ptCount val="6"/>
                <c:pt idx="0">
                  <c:v>51</c:v>
                </c:pt>
                <c:pt idx="1">
                  <c:v>52</c:v>
                </c:pt>
                <c:pt idx="2">
                  <c:v>50</c:v>
                </c:pt>
                <c:pt idx="3">
                  <c:v>53</c:v>
                </c:pt>
                <c:pt idx="4">
                  <c:v>56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0-40EF-ACE9-E89A0F155FDA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Karácsony Gergelyre szavaz</c:v>
                </c:pt>
              </c:strCache>
            </c:strRef>
          </c:tx>
          <c:spPr>
            <a:solidFill>
              <a:srgbClr val="E320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2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2019. augusztus 30.</c:v>
                </c:pt>
                <c:pt idx="1">
                  <c:v>2019. szeptember 9.</c:v>
                </c:pt>
                <c:pt idx="2">
                  <c:v>2019. szeptember 16.</c:v>
                </c:pt>
                <c:pt idx="3">
                  <c:v>2019. szeptember 23.</c:v>
                </c:pt>
                <c:pt idx="4">
                  <c:v>2019. szeptember 30.</c:v>
                </c:pt>
                <c:pt idx="5">
                  <c:v>2019. október 07.</c:v>
                </c:pt>
              </c:strCache>
            </c:strRef>
          </c:cat>
          <c:val>
            <c:numRef>
              <c:f>Munka1!$C$2:$C$7</c:f>
              <c:numCache>
                <c:formatCode>0</c:formatCode>
                <c:ptCount val="6"/>
                <c:pt idx="0">
                  <c:v>43</c:v>
                </c:pt>
                <c:pt idx="1">
                  <c:v>42</c:v>
                </c:pt>
                <c:pt idx="2">
                  <c:v>42</c:v>
                </c:pt>
                <c:pt idx="3">
                  <c:v>40</c:v>
                </c:pt>
                <c:pt idx="4">
                  <c:v>38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40-40EF-ACE9-E89A0F155FDA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Puzsér Róbertre szavaz </c:v>
                </c:pt>
              </c:strCache>
            </c:strRef>
          </c:tx>
          <c:spPr>
            <a:solidFill>
              <a:srgbClr val="0A8B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2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2019. augusztus 30.</c:v>
                </c:pt>
                <c:pt idx="1">
                  <c:v>2019. szeptember 9.</c:v>
                </c:pt>
                <c:pt idx="2">
                  <c:v>2019. szeptember 16.</c:v>
                </c:pt>
                <c:pt idx="3">
                  <c:v>2019. szeptember 23.</c:v>
                </c:pt>
                <c:pt idx="4">
                  <c:v>2019. szeptember 30.</c:v>
                </c:pt>
                <c:pt idx="5">
                  <c:v>2019. október 07.</c:v>
                </c:pt>
              </c:strCache>
            </c:strRef>
          </c:cat>
          <c:val>
            <c:numRef>
              <c:f>Munka1!$D$2:$D$7</c:f>
              <c:numCache>
                <c:formatCode>0</c:formatCode>
                <c:ptCount val="6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40-40EF-ACE9-E89A0F155FDA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Berki Krisztiánra szavaz </c:v>
                </c:pt>
              </c:strCache>
            </c:strRef>
          </c:tx>
          <c:spPr>
            <a:solidFill>
              <a:srgbClr val="8E6F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u-HU" sz="2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2019. augusztus 30.</c:v>
                </c:pt>
                <c:pt idx="1">
                  <c:v>2019. szeptember 9.</c:v>
                </c:pt>
                <c:pt idx="2">
                  <c:v>2019. szeptember 16.</c:v>
                </c:pt>
                <c:pt idx="3">
                  <c:v>2019. szeptember 23.</c:v>
                </c:pt>
                <c:pt idx="4">
                  <c:v>2019. szeptember 30.</c:v>
                </c:pt>
                <c:pt idx="5">
                  <c:v>2019. október 07.</c:v>
                </c:pt>
              </c:strCache>
            </c:strRef>
          </c:cat>
          <c:val>
            <c:numRef>
              <c:f>Munka1!$E$2:$E$7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C-4576-977F-6A36F7C56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260912"/>
        <c:axId val="505261896"/>
      </c:barChart>
      <c:catAx>
        <c:axId val="50526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u-HU" sz="1400" b="0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defRPr>
            </a:pPr>
            <a:endParaRPr lang="hu-HU"/>
          </a:p>
        </c:txPr>
        <c:crossAx val="505261896"/>
        <c:crosses val="autoZero"/>
        <c:auto val="1"/>
        <c:lblAlgn val="ctr"/>
        <c:lblOffset val="100"/>
        <c:noMultiLvlLbl val="0"/>
      </c:catAx>
      <c:valAx>
        <c:axId val="505261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0526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464238845144352E-3"/>
          <c:y val="0.14100995619608106"/>
          <c:w val="0.99078688187597286"/>
          <c:h val="0.26952696587759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hu-HU" sz="1400" b="0" i="0" u="none" strike="noStrike" kern="1200" baseline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Calibri Light" panose="020F0302020204030204" pitchFamily="34" charset="0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4B36BA-6420-4193-85F6-67EAE906C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F904C63-EE26-4409-82B9-F763DC54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CF619DD-459D-4937-9120-3F7949D9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770-A815-4A8F-9E50-33C60F5859F1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0CB2943-9E96-4BBA-A022-67318F19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D4ABC37-3FA1-4698-8FD9-6419BE6C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041F-0614-4011-BB25-B26D9A00A7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92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EE2618-F64A-4F42-A5C7-DFB8FDD9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927C0F-FA6B-407F-8E24-A19C7AFFE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9C1A71-D835-470A-BC31-CD0CCEB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770-A815-4A8F-9E50-33C60F5859F1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15478B7-FB69-49D9-9F1E-4CA7F17C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50E9D5-2BA9-40AE-B35A-15C0A0AB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041F-0614-4011-BB25-B26D9A00A7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37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AFBCE08-1FDB-482B-BA98-414D69640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DD2D01D-670E-45DA-BC46-6210B68D1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CEB1DD-5012-410D-AA20-7072D54E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770-A815-4A8F-9E50-33C60F5859F1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D4825A-587C-4758-BD66-DDE5BDB9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E04D097-E832-4ADB-AD78-61840AA9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041F-0614-4011-BB25-B26D9A00A7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55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3F9235-275D-4FF8-B16A-AFB387D1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A4F8FC-C370-4728-90EE-67FD33584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462EB65-C24D-4625-811D-3984AA5D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770-A815-4A8F-9E50-33C60F5859F1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1ABEAE3-B7BC-4C60-B04C-13F437F4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9ABAEB-D402-4395-91B5-97F2B311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041F-0614-4011-BB25-B26D9A00A7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462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512B88-5CCB-42F9-8D22-A0EA290C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07E7D4B-4703-4D51-92E1-E149DA1F8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F7AFAC-CA17-4948-91B6-3A07CCB3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770-A815-4A8F-9E50-33C60F5859F1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0C6F55A-EC18-4E27-A4E0-541A64B4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55BCD38-D9DD-43ED-9D64-44EDFB3B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041F-0614-4011-BB25-B26D9A00A7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26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C38736-7B34-4225-8902-4AF74846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A23842-D45A-49D4-9080-E12DE29B8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0977AC6-9956-4D05-A372-6CAA759E6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BD2F36-C346-4048-B95D-891A1663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770-A815-4A8F-9E50-33C60F5859F1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3EBD955-BDA5-4933-B146-78E1DB14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5D8E5-57FD-40DD-8AFF-AE59849B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041F-0614-4011-BB25-B26D9A00A7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639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0A5C50-0FBB-4034-8A53-85D2B12B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42E81EC-8349-412E-B197-7B32E01A1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C559D39-4F83-45C3-A368-5B2FF67BF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E85368B-0585-4DAA-844A-7079FA7BD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BC0B220-8D7F-406F-A60E-72645E43E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7B8B772-1051-4F8C-A384-391BD035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770-A815-4A8F-9E50-33C60F5859F1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501D64A-DECC-4D3C-AEC5-B92481325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1A79E93-CEF6-4B0D-9761-9C5EF8D8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041F-0614-4011-BB25-B26D9A00A7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070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6F1F5F-0CC6-4520-B063-C3740501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4C78094-4867-4041-AED4-5EE061E3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770-A815-4A8F-9E50-33C60F5859F1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69B18F6-ECC7-45CF-A808-5C9044B4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90247C6-C3A4-492A-8B38-9061A865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041F-0614-4011-BB25-B26D9A00A7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37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C8CAC94-0704-48B4-A79F-8BB78C02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770-A815-4A8F-9E50-33C60F5859F1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E1ED2DE-76CA-4D3D-806F-77481EED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05B11CD-F26C-4CB2-8374-00AF1966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041F-0614-4011-BB25-B26D9A00A7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754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EAE05A-29EC-4F8D-850C-3B6E41D5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0C079B-5A48-4089-9E13-4D434E431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9C83BBB-B435-42BC-9ACE-FE1AFD3AE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90275AD-3476-4486-80D8-DF8A27CF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770-A815-4A8F-9E50-33C60F5859F1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87A8161-2D16-49BA-88EC-B2F39F62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8306CCF-D408-429D-84CD-8A765C59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041F-0614-4011-BB25-B26D9A00A7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72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635E39-205A-4951-B692-AEA4035E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5362845-B54C-4E03-BC34-6C9453742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FF3E02D-08E0-42A4-B0B2-6ED4D9DDE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D2F6CD8-A6F3-4A2B-80A6-566F8B0A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0770-A815-4A8F-9E50-33C60F5859F1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9AEB683-CE13-4006-BA35-4C67B6D6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CC1FA4D-FD59-44BB-B790-9B22C7D3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041F-0614-4011-BB25-B26D9A00A7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510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2E8DD03-5F26-4E7A-9C24-B6F290F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98E2DC2-4F80-432B-B531-7A1341775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05BFD57-ADB6-47E4-B337-0D68D3845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40770-A815-4A8F-9E50-33C60F5859F1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270D34-7419-47E8-8C12-75F2B6A1C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921BA39-7283-4BB2-A83E-4FC0DBC64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7041F-0614-4011-BB25-B26D9A00A7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24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chart" Target="../charts/chart1.xml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chart" Target="../charts/chart4.xml"/><Relationship Id="rId4" Type="http://schemas.openxmlformats.org/officeDocument/2006/relationships/image" Target="../media/image8.png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sv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12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D56F67-F130-4480-9964-4C0E8616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4BBEBEA9-3599-48D1-9A64-8E9C155AB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4" y="28281"/>
            <a:ext cx="12209062" cy="6777872"/>
          </a:xfrm>
        </p:spPr>
      </p:pic>
    </p:spTree>
    <p:extLst>
      <p:ext uri="{BB962C8B-B14F-4D97-AF65-F5344CB8AC3E}">
        <p14:creationId xmlns:p14="http://schemas.microsoft.com/office/powerpoint/2010/main" val="406832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 descr="A képen víz, égbolt, csónak, folyó látható&#10;&#10;Automatikusan generált leírás">
            <a:extLst>
              <a:ext uri="{FF2B5EF4-FFF2-40B4-BE49-F238E27FC236}">
                <a16:creationId xmlns:a16="http://schemas.microsoft.com/office/drawing/2014/main" id="{FBDF13C2-410B-4ACA-84ED-6A2A493DF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67438E2-1FF0-49E5-87E1-2EC2A7797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275"/>
            <a:ext cx="6410131" cy="1503611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DCF217D2-B780-4006-891B-C2BEF95F345A}"/>
              </a:ext>
            </a:extLst>
          </p:cNvPr>
          <p:cNvSpPr/>
          <p:nvPr/>
        </p:nvSpPr>
        <p:spPr>
          <a:xfrm>
            <a:off x="0" y="4938850"/>
            <a:ext cx="1342239" cy="905070"/>
          </a:xfrm>
          <a:prstGeom prst="rect">
            <a:avLst/>
          </a:prstGeom>
          <a:solidFill>
            <a:srgbClr val="3E8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D504381-D88F-4CB9-8A5C-CECBBFAD4A07}"/>
              </a:ext>
            </a:extLst>
          </p:cNvPr>
          <p:cNvSpPr/>
          <p:nvPr/>
        </p:nvSpPr>
        <p:spPr>
          <a:xfrm>
            <a:off x="10937289" y="4918888"/>
            <a:ext cx="1254711" cy="905070"/>
          </a:xfrm>
          <a:prstGeom prst="rect">
            <a:avLst/>
          </a:prstGeom>
          <a:solidFill>
            <a:srgbClr val="3E8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E7A1346F-92E3-4C39-8A4B-534C6D9B72FA}"/>
              </a:ext>
            </a:extLst>
          </p:cNvPr>
          <p:cNvSpPr txBox="1">
            <a:spLocks/>
          </p:cNvSpPr>
          <p:nvPr/>
        </p:nvSpPr>
        <p:spPr>
          <a:xfrm>
            <a:off x="1652958" y="5161176"/>
            <a:ext cx="934647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5400" b="1" spc="-300" dirty="0">
                <a:latin typeface="Arial Narrow" panose="020B0606020202030204" pitchFamily="34" charset="0"/>
                <a:cs typeface="Arial" panose="020B0604020202020204" pitchFamily="34" charset="0"/>
              </a:rPr>
              <a:t>ÖNKORMÁNYZATI VÁLASZTÁS 2019</a:t>
            </a:r>
            <a:endParaRPr lang="hu-HU" sz="5400" spc="-3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/>
            <a:endParaRPr lang="hu-HU" sz="4800" cap="all" spc="-300" dirty="0">
              <a:latin typeface="Arial Narrow" panose="020B0606020202030204" pitchFamily="34" charset="0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9345E800-7EDD-4616-8D64-A049E7CABB1B}"/>
              </a:ext>
            </a:extLst>
          </p:cNvPr>
          <p:cNvSpPr/>
          <p:nvPr/>
        </p:nvSpPr>
        <p:spPr>
          <a:xfrm>
            <a:off x="9323112" y="695382"/>
            <a:ext cx="2644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u-HU" sz="2400" dirty="0">
                <a:latin typeface="Arial Narrow" panose="020B0606020202030204" pitchFamily="34" charset="0"/>
                <a:cs typeface="Calibri" panose="020F0502020204030204" pitchFamily="34" charset="0"/>
              </a:rPr>
              <a:t>2019. OKTÓBER 10.</a:t>
            </a:r>
            <a:endParaRPr lang="hu-HU" sz="24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C69B68FB-6198-4AF5-A865-BB91ADA2FF89}"/>
              </a:ext>
            </a:extLst>
          </p:cNvPr>
          <p:cNvCxnSpPr>
            <a:cxnSpLocks/>
          </p:cNvCxnSpPr>
          <p:nvPr/>
        </p:nvCxnSpPr>
        <p:spPr>
          <a:xfrm>
            <a:off x="9323112" y="1204957"/>
            <a:ext cx="24182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134D5D4C-C3F0-462F-A3DD-61D92039C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73" y="5996582"/>
            <a:ext cx="3672359" cy="86141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14282AF-B7F7-471B-AA3C-B3748D36D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4" y="0"/>
            <a:ext cx="11710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5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4">
            <a:extLst>
              <a:ext uri="{FF2B5EF4-FFF2-40B4-BE49-F238E27FC236}">
                <a16:creationId xmlns:a16="http://schemas.microsoft.com/office/drawing/2014/main" id="{F2863BB8-645D-4DF6-B149-4A2A26D9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1146" cy="6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9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églalap 59">
            <a:extLst>
              <a:ext uri="{FF2B5EF4-FFF2-40B4-BE49-F238E27FC236}">
                <a16:creationId xmlns:a16="http://schemas.microsoft.com/office/drawing/2014/main" id="{8FDA84C0-B148-4B43-A531-8D7A242324C8}"/>
              </a:ext>
            </a:extLst>
          </p:cNvPr>
          <p:cNvSpPr/>
          <p:nvPr/>
        </p:nvSpPr>
        <p:spPr>
          <a:xfrm>
            <a:off x="194658" y="145771"/>
            <a:ext cx="11745798" cy="6517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8" name="Kép 57">
            <a:extLst>
              <a:ext uri="{FF2B5EF4-FFF2-40B4-BE49-F238E27FC236}">
                <a16:creationId xmlns:a16="http://schemas.microsoft.com/office/drawing/2014/main" id="{4BF48575-6EEF-450D-BD4E-585C11CC9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538" y="1297440"/>
            <a:ext cx="2569918" cy="3212397"/>
          </a:xfrm>
          <a:prstGeom prst="rect">
            <a:avLst/>
          </a:prstGeom>
        </p:spPr>
      </p:pic>
      <p:pic>
        <p:nvPicPr>
          <p:cNvPr id="56" name="Kép 55">
            <a:extLst>
              <a:ext uri="{FF2B5EF4-FFF2-40B4-BE49-F238E27FC236}">
                <a16:creationId xmlns:a16="http://schemas.microsoft.com/office/drawing/2014/main" id="{F7F7CE6E-3C4C-4AA6-8831-36013C231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38" y="1157541"/>
            <a:ext cx="3181540" cy="2122325"/>
          </a:xfrm>
          <a:prstGeom prst="rect">
            <a:avLst/>
          </a:prstGeom>
        </p:spPr>
      </p:pic>
      <p:pic>
        <p:nvPicPr>
          <p:cNvPr id="57" name="Kép 56">
            <a:extLst>
              <a:ext uri="{FF2B5EF4-FFF2-40B4-BE49-F238E27FC236}">
                <a16:creationId xmlns:a16="http://schemas.microsoft.com/office/drawing/2014/main" id="{65968A60-7BC7-4657-B3E4-C5744D4A7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627" y="1217360"/>
            <a:ext cx="4820194" cy="3219905"/>
          </a:xfrm>
          <a:prstGeom prst="rect">
            <a:avLst/>
          </a:prstGeom>
        </p:spPr>
      </p:pic>
      <p:sp>
        <p:nvSpPr>
          <p:cNvPr id="22" name="Téglalap 21">
            <a:extLst>
              <a:ext uri="{FF2B5EF4-FFF2-40B4-BE49-F238E27FC236}">
                <a16:creationId xmlns:a16="http://schemas.microsoft.com/office/drawing/2014/main" id="{2D776AD7-A9FF-4B3F-87CA-AEFC1227C428}"/>
              </a:ext>
            </a:extLst>
          </p:cNvPr>
          <p:cNvSpPr/>
          <p:nvPr/>
        </p:nvSpPr>
        <p:spPr>
          <a:xfrm>
            <a:off x="212091" y="6287860"/>
            <a:ext cx="110860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5813"/>
            <a:r>
              <a:rPr lang="hu-HU" sz="1100" spc="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1000 fős kutatási eredmények, 2019. szeptember és 2019. október között </a:t>
            </a:r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6F0499D0-7EE9-42B1-8700-BF0AA8447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406131"/>
            <a:ext cx="7765461" cy="66743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601486-BCD1-427E-9E95-BC58F2CAC209}"/>
              </a:ext>
            </a:extLst>
          </p:cNvPr>
          <p:cNvSpPr txBox="1">
            <a:spLocks/>
          </p:cNvSpPr>
          <p:nvPr/>
        </p:nvSpPr>
        <p:spPr>
          <a:xfrm>
            <a:off x="267090" y="504858"/>
            <a:ext cx="7023119" cy="52972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2500"/>
          </a:bodyPr>
          <a:lstStyle>
            <a:lvl1pPr algn="l" defTabSz="515813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000" b="0" i="0" kern="1200" cap="all" spc="100">
                <a:solidFill>
                  <a:schemeClr val="tx1"/>
                </a:solidFill>
                <a:latin typeface="Museo Sans 500"/>
                <a:ea typeface="+mj-ea"/>
                <a:cs typeface="Museo Sans 50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sz="2800" b="1" cap="none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FŐPOLGÁRMESTER-JELÖLTEK ALKALMASSÁGA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C6984337-3FE2-4FEA-87C8-172EEC5A256F}"/>
              </a:ext>
            </a:extLst>
          </p:cNvPr>
          <p:cNvSpPr/>
          <p:nvPr/>
        </p:nvSpPr>
        <p:spPr>
          <a:xfrm>
            <a:off x="212091" y="6075969"/>
            <a:ext cx="70688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5813"/>
            <a:r>
              <a:rPr lang="hu-HU" sz="1100" spc="1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Ön mit gondol, … alkalmas arra, hogy Budapest főpolgármestere legyen? </a:t>
            </a: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CBD1060A-A2EE-4C45-A058-1039C9CD01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098432"/>
              </p:ext>
            </p:extLst>
          </p:nvPr>
        </p:nvGraphicFramePr>
        <p:xfrm>
          <a:off x="212091" y="2178915"/>
          <a:ext cx="2792116" cy="371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6EB9F02A-712A-46EF-AB4A-686E9B264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496075"/>
              </p:ext>
            </p:extLst>
          </p:nvPr>
        </p:nvGraphicFramePr>
        <p:xfrm>
          <a:off x="3161479" y="2178915"/>
          <a:ext cx="2792116" cy="371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A447978D-AF42-44D1-BF6F-62DF1A4466F0}"/>
              </a:ext>
            </a:extLst>
          </p:cNvPr>
          <p:cNvCxnSpPr>
            <a:cxnSpLocks/>
          </p:cNvCxnSpPr>
          <p:nvPr/>
        </p:nvCxnSpPr>
        <p:spPr>
          <a:xfrm flipV="1">
            <a:off x="3031648" y="1730596"/>
            <a:ext cx="0" cy="416257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172ACB91-6984-432D-AC72-6014DBC60531}"/>
              </a:ext>
            </a:extLst>
          </p:cNvPr>
          <p:cNvCxnSpPr>
            <a:cxnSpLocks/>
          </p:cNvCxnSpPr>
          <p:nvPr/>
        </p:nvCxnSpPr>
        <p:spPr>
          <a:xfrm flipV="1">
            <a:off x="6104379" y="1782142"/>
            <a:ext cx="0" cy="416257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624A9C13-9B9F-4E42-8434-D71B43820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029162"/>
              </p:ext>
            </p:extLst>
          </p:nvPr>
        </p:nvGraphicFramePr>
        <p:xfrm>
          <a:off x="6161018" y="2186543"/>
          <a:ext cx="2792116" cy="371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024B2E8D-D0BF-452C-9FE3-3EAA6073A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398596"/>
              </p:ext>
            </p:extLst>
          </p:nvPr>
        </p:nvGraphicFramePr>
        <p:xfrm>
          <a:off x="9156071" y="2178915"/>
          <a:ext cx="2792116" cy="371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4E1270FA-2B9E-4084-BFB4-920C87A570AB}"/>
              </a:ext>
            </a:extLst>
          </p:cNvPr>
          <p:cNvCxnSpPr>
            <a:cxnSpLocks/>
          </p:cNvCxnSpPr>
          <p:nvPr/>
        </p:nvCxnSpPr>
        <p:spPr>
          <a:xfrm flipV="1">
            <a:off x="9114279" y="1782142"/>
            <a:ext cx="0" cy="416257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Szövegdoboz 1">
            <a:extLst>
              <a:ext uri="{FF2B5EF4-FFF2-40B4-BE49-F238E27FC236}">
                <a16:creationId xmlns:a16="http://schemas.microsoft.com/office/drawing/2014/main" id="{5D59239D-73F9-4438-B81B-F282EA433759}"/>
              </a:ext>
            </a:extLst>
          </p:cNvPr>
          <p:cNvSpPr txBox="1"/>
          <p:nvPr/>
        </p:nvSpPr>
        <p:spPr>
          <a:xfrm>
            <a:off x="8017408" y="482150"/>
            <a:ext cx="3907502" cy="3022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Alkalmas arra, hogy polgármester legyen</a:t>
            </a:r>
          </a:p>
        </p:txBody>
      </p:sp>
      <p:sp>
        <p:nvSpPr>
          <p:cNvPr id="52" name="Akciógomb: üres 5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0158E36-AD18-44C0-9A74-FBB7DBB4C843}"/>
              </a:ext>
            </a:extLst>
          </p:cNvPr>
          <p:cNvSpPr/>
          <p:nvPr/>
        </p:nvSpPr>
        <p:spPr>
          <a:xfrm>
            <a:off x="8427636" y="566816"/>
            <a:ext cx="142042" cy="142043"/>
          </a:xfrm>
          <a:prstGeom prst="actionButtonBlank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9" name="Kép 58" descr="A képen férfi, személy, beltéri, fal látható&#10;&#10;Automatikusan generált leírás">
            <a:extLst>
              <a:ext uri="{FF2B5EF4-FFF2-40B4-BE49-F238E27FC236}">
                <a16:creationId xmlns:a16="http://schemas.microsoft.com/office/drawing/2014/main" id="{A19CBCE3-1D7C-4EFE-941C-D9C2F25C08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67" y="1295259"/>
            <a:ext cx="1044987" cy="1565446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1450C979-85D7-43EC-933C-1F3D6AFC8B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65" y="5842669"/>
            <a:ext cx="3672359" cy="86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5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>
            <a:extLst>
              <a:ext uri="{FF2B5EF4-FFF2-40B4-BE49-F238E27FC236}">
                <a16:creationId xmlns:a16="http://schemas.microsoft.com/office/drawing/2014/main" id="{1450C979-85D7-43EC-933C-1F3D6AFC8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65" y="5842669"/>
            <a:ext cx="3672359" cy="861418"/>
          </a:xfrm>
          <a:prstGeom prst="rect">
            <a:avLst/>
          </a:prstGeom>
        </p:spPr>
      </p:pic>
      <p:pic>
        <p:nvPicPr>
          <p:cNvPr id="24" name="Tartalom helye 4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14A42544-AB2A-46F5-8E4C-6E2ED17EB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96"/>
            <a:ext cx="11637817" cy="6598763"/>
          </a:xfrm>
        </p:spPr>
      </p:pic>
      <p:pic>
        <p:nvPicPr>
          <p:cNvPr id="25" name="Ábra 24">
            <a:extLst>
              <a:ext uri="{FF2B5EF4-FFF2-40B4-BE49-F238E27FC236}">
                <a16:creationId xmlns:a16="http://schemas.microsoft.com/office/drawing/2014/main" id="{BD69D5A5-6554-4905-B36F-F1A5C99B3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45771"/>
            <a:ext cx="7765461" cy="66743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9F3EF15-6A7C-4AB0-AD45-0917A6F1B979}"/>
              </a:ext>
            </a:extLst>
          </p:cNvPr>
          <p:cNvSpPr txBox="1">
            <a:spLocks/>
          </p:cNvSpPr>
          <p:nvPr/>
        </p:nvSpPr>
        <p:spPr>
          <a:xfrm>
            <a:off x="267090" y="244498"/>
            <a:ext cx="7023119" cy="52972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515813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000" b="0" i="0" kern="1200" cap="all" spc="100">
                <a:solidFill>
                  <a:schemeClr val="tx1"/>
                </a:solidFill>
                <a:latin typeface="Museo Sans 500"/>
                <a:ea typeface="+mj-ea"/>
                <a:cs typeface="Museo Sans 500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2800" b="1" cap="none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SZIMPATIZÁNSI TÁBOROK MÉRETE</a:t>
            </a:r>
          </a:p>
        </p:txBody>
      </p:sp>
    </p:spTree>
    <p:extLst>
      <p:ext uri="{BB962C8B-B14F-4D97-AF65-F5344CB8AC3E}">
        <p14:creationId xmlns:p14="http://schemas.microsoft.com/office/powerpoint/2010/main" val="91437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28FE7305-7342-4ABB-95B2-E24CDD251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584939"/>
              </p:ext>
            </p:extLst>
          </p:nvPr>
        </p:nvGraphicFramePr>
        <p:xfrm>
          <a:off x="446201" y="1168276"/>
          <a:ext cx="11387212" cy="478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Ábra 5">
            <a:extLst>
              <a:ext uri="{FF2B5EF4-FFF2-40B4-BE49-F238E27FC236}">
                <a16:creationId xmlns:a16="http://schemas.microsoft.com/office/drawing/2014/main" id="{6F0499D0-7EE9-42B1-8700-BF0AA8447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15096"/>
            <a:ext cx="7491058" cy="66743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601486-BCD1-427E-9E95-BC58F2CAC209}"/>
              </a:ext>
            </a:extLst>
          </p:cNvPr>
          <p:cNvSpPr txBox="1">
            <a:spLocks/>
          </p:cNvSpPr>
          <p:nvPr/>
        </p:nvSpPr>
        <p:spPr>
          <a:xfrm>
            <a:off x="-122591" y="483949"/>
            <a:ext cx="7491058" cy="52972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515813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000" b="0" i="0" kern="1200" cap="all" spc="100">
                <a:solidFill>
                  <a:schemeClr val="tx1"/>
                </a:solidFill>
                <a:latin typeface="Museo Sans 500"/>
                <a:ea typeface="+mj-ea"/>
                <a:cs typeface="Museo Sans 50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sz="3200" b="1" cap="none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VÁLASZTANI TUDÓ BIZTOS SZAVAZÓK</a:t>
            </a:r>
          </a:p>
        </p:txBody>
      </p:sp>
      <p:pic>
        <p:nvPicPr>
          <p:cNvPr id="56" name="Kép 55">
            <a:extLst>
              <a:ext uri="{FF2B5EF4-FFF2-40B4-BE49-F238E27FC236}">
                <a16:creationId xmlns:a16="http://schemas.microsoft.com/office/drawing/2014/main" id="{F7F7CE6E-3C4C-4AA6-8831-36013C231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35" y="1133559"/>
            <a:ext cx="3181540" cy="2122325"/>
          </a:xfrm>
          <a:prstGeom prst="rect">
            <a:avLst/>
          </a:prstGeom>
        </p:spPr>
      </p:pic>
      <p:pic>
        <p:nvPicPr>
          <p:cNvPr id="57" name="Kép 56">
            <a:extLst>
              <a:ext uri="{FF2B5EF4-FFF2-40B4-BE49-F238E27FC236}">
                <a16:creationId xmlns:a16="http://schemas.microsoft.com/office/drawing/2014/main" id="{65968A60-7BC7-4657-B3E4-C5744D4A75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955" y="1133559"/>
            <a:ext cx="4820194" cy="3219905"/>
          </a:xfrm>
          <a:prstGeom prst="rect">
            <a:avLst/>
          </a:prstGeom>
        </p:spPr>
      </p:pic>
      <p:pic>
        <p:nvPicPr>
          <p:cNvPr id="59" name="Kép 58" descr="A képen férfi, személy, beltéri, fal látható&#10;&#10;Automatikusan generált leírás">
            <a:extLst>
              <a:ext uri="{FF2B5EF4-FFF2-40B4-BE49-F238E27FC236}">
                <a16:creationId xmlns:a16="http://schemas.microsoft.com/office/drawing/2014/main" id="{A19CBCE3-1D7C-4EFE-941C-D9C2F25C0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48" y="1220236"/>
            <a:ext cx="1044987" cy="1565446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741893C3-5001-49F8-AA74-6570A40681C5}"/>
              </a:ext>
            </a:extLst>
          </p:cNvPr>
          <p:cNvSpPr/>
          <p:nvPr/>
        </p:nvSpPr>
        <p:spPr>
          <a:xfrm>
            <a:off x="212091" y="5936648"/>
            <a:ext cx="6661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5813"/>
            <a:r>
              <a:rPr lang="hu-HU" sz="1100" spc="100" dirty="0">
                <a:solidFill>
                  <a:srgbClr val="000000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Amennyiben Tarlós István Karácsony Gergellyel, Puzsér Róberttel és Berki Krisztiánnal mérkőzne meg a 2019-es önkormányzati választásokon, Ön kire szavazna?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B33EBB04-0756-4135-AA9F-32850D59DFA6}"/>
              </a:ext>
            </a:extLst>
          </p:cNvPr>
          <p:cNvSpPr/>
          <p:nvPr/>
        </p:nvSpPr>
        <p:spPr>
          <a:xfrm>
            <a:off x="212091" y="6287860"/>
            <a:ext cx="110860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5813"/>
            <a:r>
              <a:rPr lang="hu-HU" sz="1100" spc="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Telefonos közvélemény-kutatások eredményei, 2019. augusztus és 2019. október között 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82CBE741-F64A-4F02-A108-7A8EC7E521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53" y="1220236"/>
            <a:ext cx="2569918" cy="3212397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FEC2EB44-E533-4550-8029-21488CB68D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65" y="5842669"/>
            <a:ext cx="3672359" cy="86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5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>
            <a:extLst>
              <a:ext uri="{FF2B5EF4-FFF2-40B4-BE49-F238E27FC236}">
                <a16:creationId xmlns:a16="http://schemas.microsoft.com/office/drawing/2014/main" id="{6F0499D0-7EE9-42B1-8700-BF0AA8447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15096"/>
            <a:ext cx="6493475" cy="66743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601486-BCD1-427E-9E95-BC58F2CAC209}"/>
              </a:ext>
            </a:extLst>
          </p:cNvPr>
          <p:cNvSpPr txBox="1">
            <a:spLocks/>
          </p:cNvSpPr>
          <p:nvPr/>
        </p:nvSpPr>
        <p:spPr>
          <a:xfrm>
            <a:off x="162590" y="483949"/>
            <a:ext cx="11325115" cy="52972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515813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000" b="0" i="0" kern="1200" cap="all" spc="100">
                <a:solidFill>
                  <a:schemeClr val="tx1"/>
                </a:solidFill>
                <a:latin typeface="Museo Sans 500"/>
                <a:ea typeface="+mj-ea"/>
                <a:cs typeface="Museo Sans 500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3200" b="1" cap="none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LEGFRISSEBB MÉRÉSI EREDMÉNY</a:t>
            </a:r>
          </a:p>
        </p:txBody>
      </p:sp>
      <p:pic>
        <p:nvPicPr>
          <p:cNvPr id="56" name="Kép 55">
            <a:extLst>
              <a:ext uri="{FF2B5EF4-FFF2-40B4-BE49-F238E27FC236}">
                <a16:creationId xmlns:a16="http://schemas.microsoft.com/office/drawing/2014/main" id="{F7F7CE6E-3C4C-4AA6-8831-36013C231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94" y="2076907"/>
            <a:ext cx="3181540" cy="2122325"/>
          </a:xfrm>
          <a:prstGeom prst="rect">
            <a:avLst/>
          </a:prstGeom>
        </p:spPr>
      </p:pic>
      <p:pic>
        <p:nvPicPr>
          <p:cNvPr id="57" name="Kép 56">
            <a:extLst>
              <a:ext uri="{FF2B5EF4-FFF2-40B4-BE49-F238E27FC236}">
                <a16:creationId xmlns:a16="http://schemas.microsoft.com/office/drawing/2014/main" id="{65968A60-7BC7-4657-B3E4-C5744D4A7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77" y="1299495"/>
            <a:ext cx="4820194" cy="3219905"/>
          </a:xfrm>
          <a:prstGeom prst="rect">
            <a:avLst/>
          </a:prstGeom>
        </p:spPr>
      </p:pic>
      <p:pic>
        <p:nvPicPr>
          <p:cNvPr id="59" name="Kép 58" descr="A képen férfi, személy, beltéri, fal látható&#10;&#10;Automatikusan generált leírás">
            <a:extLst>
              <a:ext uri="{FF2B5EF4-FFF2-40B4-BE49-F238E27FC236}">
                <a16:creationId xmlns:a16="http://schemas.microsoft.com/office/drawing/2014/main" id="{A19CBCE3-1D7C-4EFE-941C-D9C2F25C08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40" y="1527721"/>
            <a:ext cx="1044987" cy="1565446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B33EBB04-0756-4135-AA9F-32850D59DFA6}"/>
              </a:ext>
            </a:extLst>
          </p:cNvPr>
          <p:cNvSpPr/>
          <p:nvPr/>
        </p:nvSpPr>
        <p:spPr>
          <a:xfrm>
            <a:off x="212091" y="6287860"/>
            <a:ext cx="110860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5813"/>
            <a:r>
              <a:rPr lang="hu-HU" sz="1100" spc="1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Telefonos közvélemény-kutatás 1250 fő megkérdezésével. Adatfelvételi idő: 2019. 10. 4-9.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82CBE741-F64A-4F02-A108-7A8EC7E521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06" y="2326772"/>
            <a:ext cx="2569918" cy="3212397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FEC2EB44-E533-4550-8029-21488CB68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65" y="5842669"/>
            <a:ext cx="3672359" cy="861418"/>
          </a:xfrm>
          <a:prstGeom prst="rect">
            <a:avLst/>
          </a:prstGeom>
        </p:spPr>
      </p:pic>
      <p:pic>
        <p:nvPicPr>
          <p:cNvPr id="4" name="Ábra 3">
            <a:extLst>
              <a:ext uri="{FF2B5EF4-FFF2-40B4-BE49-F238E27FC236}">
                <a16:creationId xmlns:a16="http://schemas.microsoft.com/office/drawing/2014/main" id="{D48364CB-4BD6-4AF2-B65B-8C997F12CD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25976" y="2481626"/>
            <a:ext cx="2796833" cy="2796833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0E0D8CBA-6192-456C-96A0-E9E5C59FBB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4067728" y="2596567"/>
            <a:ext cx="2625097" cy="2625097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:a16="http://schemas.microsoft.com/office/drawing/2014/main" id="{17A23F56-BF3B-4408-AF06-E101E1C0DB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7666086" y="3255884"/>
            <a:ext cx="969078" cy="969078"/>
          </a:xfrm>
          <a:prstGeom prst="rect">
            <a:avLst/>
          </a:prstGeom>
        </p:spPr>
      </p:pic>
      <p:sp>
        <p:nvSpPr>
          <p:cNvPr id="18" name="Téglalap 17">
            <a:extLst>
              <a:ext uri="{FF2B5EF4-FFF2-40B4-BE49-F238E27FC236}">
                <a16:creationId xmlns:a16="http://schemas.microsoft.com/office/drawing/2014/main" id="{70756AFF-A26D-42D1-AC22-D93DB332D99B}"/>
              </a:ext>
            </a:extLst>
          </p:cNvPr>
          <p:cNvSpPr/>
          <p:nvPr/>
        </p:nvSpPr>
        <p:spPr>
          <a:xfrm>
            <a:off x="1665527" y="3579028"/>
            <a:ext cx="652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49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6A276DBA-9CA6-4BEE-9FA6-FE83E5DDFF80}"/>
              </a:ext>
            </a:extLst>
          </p:cNvPr>
          <p:cNvSpPr/>
          <p:nvPr/>
        </p:nvSpPr>
        <p:spPr>
          <a:xfrm>
            <a:off x="5042789" y="3526099"/>
            <a:ext cx="652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43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093E1FAA-61D6-4D6B-8830-6748F6B478A6}"/>
              </a:ext>
            </a:extLst>
          </p:cNvPr>
          <p:cNvSpPr/>
          <p:nvPr/>
        </p:nvSpPr>
        <p:spPr>
          <a:xfrm>
            <a:off x="7941273" y="3363389"/>
            <a:ext cx="418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32DFDE58-01E7-4E35-8006-D38F5CA71FE3}"/>
              </a:ext>
            </a:extLst>
          </p:cNvPr>
          <p:cNvSpPr/>
          <p:nvPr/>
        </p:nvSpPr>
        <p:spPr>
          <a:xfrm>
            <a:off x="10037693" y="3372952"/>
            <a:ext cx="418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94DEAAF3-F157-4D4E-B90E-A4C4AB4BB92C}"/>
              </a:ext>
            </a:extLst>
          </p:cNvPr>
          <p:cNvSpPr/>
          <p:nvPr/>
        </p:nvSpPr>
        <p:spPr>
          <a:xfrm>
            <a:off x="1349504" y="5354503"/>
            <a:ext cx="223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 Narrow" panose="020B0606020202030204" pitchFamily="34" charset="0"/>
              </a:rPr>
              <a:t>Tarlós István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F1E80AD-6F6F-4460-A3B9-BA1D7938ECDE}"/>
              </a:ext>
            </a:extLst>
          </p:cNvPr>
          <p:cNvSpPr/>
          <p:nvPr/>
        </p:nvSpPr>
        <p:spPr>
          <a:xfrm>
            <a:off x="4447774" y="5311638"/>
            <a:ext cx="2906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 Narrow" panose="020B0606020202030204" pitchFamily="34" charset="0"/>
              </a:rPr>
              <a:t>Karácsony Gergely</a:t>
            </a: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7A39FBC6-178E-48B8-AEB0-387D2AEEE18A}"/>
              </a:ext>
            </a:extLst>
          </p:cNvPr>
          <p:cNvSpPr/>
          <p:nvPr/>
        </p:nvSpPr>
        <p:spPr>
          <a:xfrm>
            <a:off x="7528564" y="4454087"/>
            <a:ext cx="223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 Narrow" panose="020B0606020202030204" pitchFamily="34" charset="0"/>
              </a:rPr>
              <a:t>Puzsér Róbert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A4FB3C17-6110-4071-8564-A778E16E7ED1}"/>
              </a:ext>
            </a:extLst>
          </p:cNvPr>
          <p:cNvSpPr/>
          <p:nvPr/>
        </p:nvSpPr>
        <p:spPr>
          <a:xfrm>
            <a:off x="9617797" y="4221131"/>
            <a:ext cx="223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 Narrow" panose="020B0606020202030204" pitchFamily="34" charset="0"/>
              </a:rPr>
              <a:t>Berki Krisztián</a:t>
            </a:r>
          </a:p>
        </p:txBody>
      </p:sp>
    </p:spTree>
    <p:extLst>
      <p:ext uri="{BB962C8B-B14F-4D97-AF65-F5344CB8AC3E}">
        <p14:creationId xmlns:p14="http://schemas.microsoft.com/office/powerpoint/2010/main" val="422591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 descr="A képen víz, égbolt, csónak, folyó látható&#10;&#10;Automatikusan generált leírás">
            <a:extLst>
              <a:ext uri="{FF2B5EF4-FFF2-40B4-BE49-F238E27FC236}">
                <a16:creationId xmlns:a16="http://schemas.microsoft.com/office/drawing/2014/main" id="{FBDF13C2-410B-4ACA-84ED-6A2A493DF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67438E2-1FF0-49E5-87E1-2EC2A7797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15" y="3696425"/>
            <a:ext cx="8524291" cy="199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44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113</Words>
  <Application>Microsoft Office PowerPoint</Application>
  <PresentationFormat>Szélesvásznú</PresentationFormat>
  <Paragraphs>20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Néző</dc:creator>
  <cp:lastModifiedBy>nagy.daniel</cp:lastModifiedBy>
  <cp:revision>491</cp:revision>
  <dcterms:created xsi:type="dcterms:W3CDTF">2019-08-28T07:27:49Z</dcterms:created>
  <dcterms:modified xsi:type="dcterms:W3CDTF">2019-10-10T11:43:52Z</dcterms:modified>
</cp:coreProperties>
</file>