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58" r:id="rId2"/>
    <p:sldId id="365" r:id="rId3"/>
    <p:sldId id="367" r:id="rId4"/>
    <p:sldId id="368" r:id="rId5"/>
    <p:sldId id="361" r:id="rId6"/>
    <p:sldId id="369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000"/>
    <a:srgbClr val="FF0066"/>
    <a:srgbClr val="FF6600"/>
    <a:srgbClr val="CC9900"/>
    <a:srgbClr val="C08C7E"/>
    <a:srgbClr val="FFCC99"/>
    <a:srgbClr val="FF3399"/>
    <a:srgbClr val="F85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79" autoAdjust="0"/>
    <p:restoredTop sz="94671" autoAdjust="0"/>
  </p:normalViewPr>
  <p:slideViewPr>
    <p:cSldViewPr>
      <p:cViewPr>
        <p:scale>
          <a:sx n="70" d="100"/>
          <a:sy n="70" d="100"/>
        </p:scale>
        <p:origin x="-1104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Tarlós István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Munka1!$A$2:$A$3</c:f>
              <c:strCache>
                <c:ptCount val="2"/>
                <c:pt idx="0">
                  <c:v>október 5-6.</c:v>
                </c:pt>
                <c:pt idx="1">
                  <c:v>október 8-9.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48</c:v>
                </c:pt>
                <c:pt idx="1">
                  <c:v>48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Karácsony Gergely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Munka1!$A$2:$A$3</c:f>
              <c:strCache>
                <c:ptCount val="2"/>
                <c:pt idx="0">
                  <c:v>október 5-6.</c:v>
                </c:pt>
                <c:pt idx="1">
                  <c:v>október 8-9.</c:v>
                </c:pt>
              </c:strCache>
            </c:strRef>
          </c:cat>
          <c:val>
            <c:numRef>
              <c:f>Munka1!$C$2:$C$3</c:f>
              <c:numCache>
                <c:formatCode>General</c:formatCode>
                <c:ptCount val="2"/>
                <c:pt idx="0">
                  <c:v>45</c:v>
                </c:pt>
                <c:pt idx="1">
                  <c:v>46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Puzsér Róbert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Munka1!$A$2:$A$3</c:f>
              <c:strCache>
                <c:ptCount val="2"/>
                <c:pt idx="0">
                  <c:v>október 5-6.</c:v>
                </c:pt>
                <c:pt idx="1">
                  <c:v>október 8-9.</c:v>
                </c:pt>
              </c:strCache>
            </c:strRef>
          </c:cat>
          <c:val>
            <c:numRef>
              <c:f>Munka1!$D$2:$D$3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Berki Krisztián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Munka1!$A$2:$A$3</c:f>
              <c:strCache>
                <c:ptCount val="2"/>
                <c:pt idx="0">
                  <c:v>október 5-6.</c:v>
                </c:pt>
                <c:pt idx="1">
                  <c:v>október 8-9.</c:v>
                </c:pt>
              </c:strCache>
            </c:strRef>
          </c:cat>
          <c:val>
            <c:numRef>
              <c:f>Munka1!$E$2:$E$3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546944"/>
        <c:axId val="30565120"/>
      </c:barChart>
      <c:catAx>
        <c:axId val="30546944"/>
        <c:scaling>
          <c:orientation val="minMax"/>
        </c:scaling>
        <c:delete val="0"/>
        <c:axPos val="b"/>
        <c:majorTickMark val="out"/>
        <c:minorTickMark val="none"/>
        <c:tickLblPos val="nextTo"/>
        <c:crossAx val="30565120"/>
        <c:crosses val="autoZero"/>
        <c:auto val="1"/>
        <c:lblAlgn val="ctr"/>
        <c:lblOffset val="100"/>
        <c:noMultiLvlLbl val="0"/>
      </c:catAx>
      <c:valAx>
        <c:axId val="30565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5469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937706552742841"/>
          <c:y val="2.5448235974551765E-2"/>
          <c:w val="0.62408460270663269"/>
          <c:h val="0.89205467792620741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0353664"/>
        <c:axId val="30388224"/>
      </c:barChart>
      <c:catAx>
        <c:axId val="30353664"/>
        <c:scaling>
          <c:orientation val="maxMin"/>
        </c:scaling>
        <c:delete val="0"/>
        <c:axPos val="l"/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hu-HU"/>
          </a:p>
        </c:txPr>
        <c:crossAx val="30388224"/>
        <c:crosses val="autoZero"/>
        <c:auto val="1"/>
        <c:lblAlgn val="ctr"/>
        <c:lblOffset val="100"/>
        <c:noMultiLvlLbl val="0"/>
      </c:catAx>
      <c:valAx>
        <c:axId val="30388224"/>
        <c:scaling>
          <c:orientation val="minMax"/>
          <c:max val="1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/>
          <a:lstStyle/>
          <a:p>
            <a:pPr>
              <a:defRPr sz="1600"/>
            </a:pPr>
            <a:endParaRPr lang="hu-HU"/>
          </a:p>
        </c:txPr>
        <c:crossAx val="30353664"/>
        <c:crossesAt val="1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06A78-F282-4B9A-AA1E-0906B2D47AC1}" type="datetimeFigureOut">
              <a:rPr lang="hu-HU" smtClean="0"/>
              <a:t>2019.10.10.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27572-E788-4C32-A55D-28CAA8B3B4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51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328E-6D53-4D82-B185-02B6885D79ED}" type="datetimeFigureOut">
              <a:rPr lang="hu-HU" smtClean="0"/>
              <a:t>2019.10.10.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B08F-B8DF-4788-9849-5499616CA9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2040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328E-6D53-4D82-B185-02B6885D79ED}" type="datetimeFigureOut">
              <a:rPr lang="hu-HU" smtClean="0"/>
              <a:t>2019.10.10.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B08F-B8DF-4788-9849-5499616CA9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65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328E-6D53-4D82-B185-02B6885D79ED}" type="datetimeFigureOut">
              <a:rPr lang="hu-HU" smtClean="0"/>
              <a:t>2019.10.10.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B08F-B8DF-4788-9849-5499616CA9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42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328E-6D53-4D82-B185-02B6885D79ED}" type="datetimeFigureOut">
              <a:rPr lang="hu-HU" smtClean="0"/>
              <a:t>2019.10.10.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B08F-B8DF-4788-9849-5499616CA9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058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328E-6D53-4D82-B185-02B6885D79ED}" type="datetimeFigureOut">
              <a:rPr lang="hu-HU" smtClean="0"/>
              <a:t>2019.10.10.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B08F-B8DF-4788-9849-5499616CA9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990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328E-6D53-4D82-B185-02B6885D79ED}" type="datetimeFigureOut">
              <a:rPr lang="hu-HU" smtClean="0"/>
              <a:t>2019.10.10.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B08F-B8DF-4788-9849-5499616CA9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427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328E-6D53-4D82-B185-02B6885D79ED}" type="datetimeFigureOut">
              <a:rPr lang="hu-HU" smtClean="0"/>
              <a:t>2019.10.10.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B08F-B8DF-4788-9849-5499616CA9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995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328E-6D53-4D82-B185-02B6885D79ED}" type="datetimeFigureOut">
              <a:rPr lang="hu-HU" smtClean="0"/>
              <a:t>2019.10.10.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B08F-B8DF-4788-9849-5499616CA9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037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328E-6D53-4D82-B185-02B6885D79ED}" type="datetimeFigureOut">
              <a:rPr lang="hu-HU" smtClean="0"/>
              <a:t>2019.10.10.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B08F-B8DF-4788-9849-5499616CA9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247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328E-6D53-4D82-B185-02B6885D79ED}" type="datetimeFigureOut">
              <a:rPr lang="hu-HU" smtClean="0"/>
              <a:t>2019.10.10.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B08F-B8DF-4788-9849-5499616CA9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491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328E-6D53-4D82-B185-02B6885D79ED}" type="datetimeFigureOut">
              <a:rPr lang="hu-HU" smtClean="0"/>
              <a:t>2019.10.10.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B08F-B8DF-4788-9849-5499616CA9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01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1328E-6D53-4D82-B185-02B6885D79ED}" type="datetimeFigureOut">
              <a:rPr lang="hu-HU" smtClean="0"/>
              <a:t>2019.10.10.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EB08F-B8DF-4788-9849-5499616CA98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579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Work\ZRI\céges\ZaveczResearch_logo_RGB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459441"/>
            <a:ext cx="3096344" cy="123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473806" y="2052272"/>
            <a:ext cx="8176725" cy="720197"/>
          </a:xfrm>
        </p:spPr>
        <p:txBody>
          <a:bodyPr>
            <a:noAutofit/>
          </a:bodyPr>
          <a:lstStyle/>
          <a:p>
            <a:pPr algn="ctr" eaLnBrk="1" hangingPunct="1"/>
            <a:r>
              <a:rPr lang="hu-HU" sz="3600" b="1" dirty="0" smtClean="0">
                <a:solidFill>
                  <a:schemeClr val="accent5">
                    <a:lumMod val="50000"/>
                  </a:schemeClr>
                </a:solidFill>
              </a:rPr>
              <a:t>Önkormányzati választás 2019 - esélylatolgatás </a:t>
            </a:r>
            <a:endParaRPr lang="hu-H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Alcím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Közvélemény-kutatások és számítások alapján készült becslések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747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259632" y="188640"/>
            <a:ext cx="691276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/>
              <a:t>Megyei közgyűlések:</a:t>
            </a:r>
          </a:p>
          <a:p>
            <a:pPr algn="ctr"/>
            <a:endParaRPr lang="hu-HU" dirty="0"/>
          </a:p>
          <a:p>
            <a:pPr algn="ctr"/>
            <a:r>
              <a:rPr lang="hu-HU" sz="2800" dirty="0" smtClean="0"/>
              <a:t>Minden megyében Fidesz-többség</a:t>
            </a:r>
            <a:endParaRPr lang="hu-HU" sz="2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1413068" y="1700808"/>
            <a:ext cx="691276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/>
              <a:t>Megyei jogú városok:</a:t>
            </a:r>
          </a:p>
          <a:p>
            <a:pPr algn="ctr"/>
            <a:endParaRPr lang="hu-HU" dirty="0"/>
          </a:p>
          <a:p>
            <a:pPr algn="ctr"/>
            <a:r>
              <a:rPr lang="hu-HU" sz="2800" dirty="0" smtClean="0"/>
              <a:t>A 23-ból</a:t>
            </a:r>
          </a:p>
          <a:p>
            <a:pPr algn="ctr"/>
            <a:r>
              <a:rPr lang="hu-HU" sz="2800" dirty="0" smtClean="0"/>
              <a:t>17-18 kormánypárti,</a:t>
            </a:r>
          </a:p>
          <a:p>
            <a:pPr algn="ctr"/>
            <a:endParaRPr lang="hu-HU" sz="2800" dirty="0" smtClean="0"/>
          </a:p>
          <a:p>
            <a:pPr algn="ctr"/>
            <a:r>
              <a:rPr lang="hu-HU" sz="2800" dirty="0" smtClean="0">
                <a:solidFill>
                  <a:srgbClr val="0070C0"/>
                </a:solidFill>
              </a:rPr>
              <a:t>5-6 ellenzéki polgármester választása várható:</a:t>
            </a:r>
          </a:p>
          <a:p>
            <a:pPr algn="ctr"/>
            <a:r>
              <a:rPr lang="hu-HU" sz="2800" dirty="0" smtClean="0">
                <a:solidFill>
                  <a:srgbClr val="0070C0"/>
                </a:solidFill>
              </a:rPr>
              <a:t>Szegeden, Salgótarjánban biztosan,</a:t>
            </a:r>
          </a:p>
          <a:p>
            <a:pPr algn="ctr"/>
            <a:endParaRPr lang="hu-HU" sz="2800" dirty="0" smtClean="0"/>
          </a:p>
          <a:p>
            <a:pPr algn="ctr"/>
            <a:r>
              <a:rPr lang="hu-HU" sz="2800" dirty="0" smtClean="0">
                <a:solidFill>
                  <a:srgbClr val="00B050"/>
                </a:solidFill>
              </a:rPr>
              <a:t>de Hódmezővásárhelyen, Dunaújvárosban, Szombathelyen, Pécsen is elképzelhető, </a:t>
            </a:r>
          </a:p>
          <a:p>
            <a:pPr algn="ctr"/>
            <a:endParaRPr lang="hu-HU" sz="2800" dirty="0"/>
          </a:p>
          <a:p>
            <a:pPr algn="ctr"/>
            <a:r>
              <a:rPr lang="hu-HU" sz="2800" dirty="0" smtClean="0">
                <a:solidFill>
                  <a:schemeClr val="accent6">
                    <a:lumMod val="75000"/>
                  </a:schemeClr>
                </a:solidFill>
              </a:rPr>
              <a:t>továbbá izgalmas lehet Eger és Miskolc is</a:t>
            </a:r>
            <a:endParaRPr lang="hu-H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" name="Egyenes összekötő 4"/>
          <p:cNvCxnSpPr/>
          <p:nvPr/>
        </p:nvCxnSpPr>
        <p:spPr>
          <a:xfrm>
            <a:off x="458124" y="1628800"/>
            <a:ext cx="7930300" cy="0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27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827584" y="404664"/>
            <a:ext cx="792088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/>
              <a:t>Budapesti kerületek:</a:t>
            </a:r>
          </a:p>
          <a:p>
            <a:pPr algn="ctr"/>
            <a:endParaRPr lang="hu-HU" dirty="0"/>
          </a:p>
          <a:p>
            <a:pPr algn="ctr"/>
            <a:r>
              <a:rPr lang="hu-HU" sz="2800" dirty="0" smtClean="0"/>
              <a:t>A 23-ból</a:t>
            </a:r>
          </a:p>
          <a:p>
            <a:pPr algn="ctr"/>
            <a:r>
              <a:rPr lang="hu-HU" sz="2800" dirty="0" smtClean="0"/>
              <a:t>13-15 kormánypárti,</a:t>
            </a:r>
          </a:p>
          <a:p>
            <a:pPr algn="ctr"/>
            <a:endParaRPr lang="hu-HU" sz="2800" dirty="0" smtClean="0"/>
          </a:p>
          <a:p>
            <a:pPr algn="ctr"/>
            <a:r>
              <a:rPr lang="hu-HU" sz="2800" dirty="0" smtClean="0">
                <a:solidFill>
                  <a:srgbClr val="0070C0"/>
                </a:solidFill>
              </a:rPr>
              <a:t>6-8 ellenzéki polgármester választása várható:</a:t>
            </a:r>
          </a:p>
          <a:p>
            <a:pPr algn="ctr"/>
            <a:r>
              <a:rPr lang="hu-HU" sz="2800" dirty="0" smtClean="0">
                <a:solidFill>
                  <a:srgbClr val="0070C0"/>
                </a:solidFill>
              </a:rPr>
              <a:t>A XIII., XIV., XV., XIX. kerületben biztosan,</a:t>
            </a:r>
          </a:p>
          <a:p>
            <a:pPr algn="ctr"/>
            <a:endParaRPr lang="hu-HU" sz="2800" dirty="0" smtClean="0"/>
          </a:p>
          <a:p>
            <a:pPr algn="ctr"/>
            <a:r>
              <a:rPr lang="hu-HU" sz="2800" dirty="0" smtClean="0">
                <a:solidFill>
                  <a:srgbClr val="00B050"/>
                </a:solidFill>
              </a:rPr>
              <a:t>de a VI., IX. is elképzelhető, </a:t>
            </a:r>
          </a:p>
          <a:p>
            <a:pPr algn="ctr"/>
            <a:endParaRPr lang="hu-HU" sz="2800" dirty="0"/>
          </a:p>
          <a:p>
            <a:pPr algn="ctr"/>
            <a:r>
              <a:rPr lang="hu-HU" sz="2800" dirty="0" smtClean="0">
                <a:solidFill>
                  <a:srgbClr val="FF9933"/>
                </a:solidFill>
              </a:rPr>
              <a:t>továbbá izgalmas lehet az I., II., III., VII., VIII., XI. kerület is</a:t>
            </a:r>
          </a:p>
          <a:p>
            <a:pPr algn="ctr"/>
            <a:endParaRPr lang="hu-HU" sz="2800" dirty="0"/>
          </a:p>
          <a:p>
            <a:pPr algn="ctr"/>
            <a:r>
              <a:rPr lang="hu-HU" sz="2800" dirty="0" smtClean="0"/>
              <a:t>A XX. kerületben Szabados Ákos, a </a:t>
            </a:r>
            <a:r>
              <a:rPr lang="hu-HU" sz="2800" dirty="0" err="1" smtClean="0"/>
              <a:t>XXIII.-ban</a:t>
            </a:r>
            <a:r>
              <a:rPr lang="hu-HU" sz="2800" dirty="0" smtClean="0"/>
              <a:t> Bese Ferenc az esélyes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36991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827584" y="404664"/>
            <a:ext cx="792088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/>
              <a:t>Települési közgyűlések:</a:t>
            </a:r>
          </a:p>
          <a:p>
            <a:pPr algn="ctr"/>
            <a:endParaRPr lang="hu-HU" dirty="0"/>
          </a:p>
          <a:p>
            <a:pPr algn="ctr"/>
            <a:r>
              <a:rPr lang="hu-HU" sz="2800" dirty="0" smtClean="0"/>
              <a:t>A megyei jogú városok és a budapesti kerületek közgyűlései az előzőnél sokkal kiegyenlítettebbek lesznek.</a:t>
            </a:r>
          </a:p>
          <a:p>
            <a:pPr algn="ctr"/>
            <a:endParaRPr lang="hu-HU" sz="2800" dirty="0"/>
          </a:p>
          <a:p>
            <a:pPr algn="ctr"/>
            <a:r>
              <a:rPr lang="hu-HU" sz="2800" dirty="0" smtClean="0"/>
              <a:t>Több ellenzéki egyéni képviselő fog bekerülni, mint 2014-ben</a:t>
            </a:r>
          </a:p>
          <a:p>
            <a:pPr algn="ctr"/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56909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467545" y="27719"/>
            <a:ext cx="8487272" cy="6647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hu-HU" sz="2400" b="1" dirty="0" smtClean="0"/>
              <a:t>Főpolgármester-választási preferenciák</a:t>
            </a:r>
            <a:endParaRPr lang="hu-HU" sz="2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710455" y="665644"/>
            <a:ext cx="7968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chemeClr val="accent5">
                    <a:lumMod val="50000"/>
                  </a:schemeClr>
                </a:solidFill>
              </a:rPr>
              <a:t>(a biztos elmenetelt ígérő, jelöltek között </a:t>
            </a:r>
            <a:r>
              <a:rPr lang="hu-HU" sz="1600" dirty="0" smtClean="0">
                <a:solidFill>
                  <a:schemeClr val="accent5">
                    <a:lumMod val="50000"/>
                  </a:schemeClr>
                </a:solidFill>
              </a:rPr>
              <a:t>választani </a:t>
            </a:r>
            <a:r>
              <a:rPr lang="hu-HU" sz="1600" dirty="0" smtClean="0">
                <a:solidFill>
                  <a:schemeClr val="accent5">
                    <a:lumMod val="50000"/>
                  </a:schemeClr>
                </a:solidFill>
              </a:rPr>
              <a:t>tudók körében)</a:t>
            </a:r>
            <a:endParaRPr lang="hu-H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99970794"/>
              </p:ext>
            </p:extLst>
          </p:nvPr>
        </p:nvGraphicFramePr>
        <p:xfrm>
          <a:off x="467545" y="971166"/>
          <a:ext cx="8487272" cy="5291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26384" y="6396464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700" b="1" dirty="0" smtClean="0"/>
              <a:t>Az adatfelvétel a Pulzus-applikációval és </a:t>
            </a:r>
            <a:r>
              <a:rPr lang="hu-HU" sz="1700" b="1" dirty="0" err="1" smtClean="0"/>
              <a:t>IVR-technológiával</a:t>
            </a:r>
            <a:r>
              <a:rPr lang="hu-HU" sz="1700" b="1" dirty="0" smtClean="0"/>
              <a:t> készült, az összes megkérdezett </a:t>
            </a:r>
            <a:r>
              <a:rPr lang="hu-HU" sz="1700" b="1" dirty="0" smtClean="0"/>
              <a:t>1343 </a:t>
            </a:r>
            <a:r>
              <a:rPr lang="hu-HU" sz="1700" b="1" dirty="0" smtClean="0"/>
              <a:t>fő</a:t>
            </a:r>
            <a:endParaRPr lang="hu-HU" sz="1700" b="1" dirty="0"/>
          </a:p>
        </p:txBody>
      </p:sp>
    </p:spTree>
    <p:extLst>
      <p:ext uri="{BB962C8B-B14F-4D97-AF65-F5344CB8AC3E}">
        <p14:creationId xmlns:p14="http://schemas.microsoft.com/office/powerpoint/2010/main" val="353609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7524949"/>
              </p:ext>
            </p:extLst>
          </p:nvPr>
        </p:nvGraphicFramePr>
        <p:xfrm>
          <a:off x="-28206" y="909372"/>
          <a:ext cx="8636414" cy="555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ím 1"/>
          <p:cNvSpPr>
            <a:spLocks noGrp="1"/>
          </p:cNvSpPr>
          <p:nvPr>
            <p:ph type="title"/>
          </p:nvPr>
        </p:nvSpPr>
        <p:spPr>
          <a:xfrm>
            <a:off x="583865" y="476673"/>
            <a:ext cx="8162325" cy="664797"/>
          </a:xfrm>
        </p:spPr>
        <p:txBody>
          <a:bodyPr>
            <a:noAutofit/>
          </a:bodyPr>
          <a:lstStyle/>
          <a:p>
            <a:pPr lvl="0"/>
            <a:r>
              <a:rPr lang="hu-HU" sz="2400" b="1" dirty="0" smtClean="0"/>
              <a:t>Főpolgármester-választási preferenciák </a:t>
            </a:r>
            <a:endParaRPr lang="hu-HU" sz="2400" b="1" dirty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119243"/>
              </p:ext>
            </p:extLst>
          </p:nvPr>
        </p:nvGraphicFramePr>
        <p:xfrm>
          <a:off x="1647368" y="1916832"/>
          <a:ext cx="594896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1549"/>
                <a:gridCol w="1067980"/>
                <a:gridCol w="1106785"/>
                <a:gridCol w="1452655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Fidesz-szavazók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ellenzéki szavazók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pártnélküliek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Tarlós István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98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Karácsony Gergely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94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35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Puzsér</a:t>
                      </a:r>
                      <a:r>
                        <a:rPr lang="hu-HU" baseline="0" dirty="0" smtClean="0"/>
                        <a:t> Róbert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19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Berki Krisztián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6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96" y="6309320"/>
            <a:ext cx="1331640" cy="5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4066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15349</TotalTime>
  <Words>203</Words>
  <Application>Microsoft Office PowerPoint</Application>
  <PresentationFormat>Diavetítés a képernyőre (4:3 oldalarány)</PresentationFormat>
  <Paragraphs>57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Önkormányzati választás 2019 - esélylatolgatás </vt:lpstr>
      <vt:lpstr>PowerPoint bemutató</vt:lpstr>
      <vt:lpstr>PowerPoint bemutató</vt:lpstr>
      <vt:lpstr>PowerPoint bemutató</vt:lpstr>
      <vt:lpstr>PowerPoint bemutató</vt:lpstr>
      <vt:lpstr>Főpolgármester-választási preferenciák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Závecz Tibor</dc:creator>
  <cp:lastModifiedBy>Závecz Tibor</cp:lastModifiedBy>
  <cp:revision>494</cp:revision>
  <dcterms:created xsi:type="dcterms:W3CDTF">2016-02-17T15:34:11Z</dcterms:created>
  <dcterms:modified xsi:type="dcterms:W3CDTF">2019-10-10T11:24:20Z</dcterms:modified>
</cp:coreProperties>
</file>