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99" r:id="rId4"/>
    <p:sldId id="287" r:id="rId5"/>
    <p:sldId id="292" r:id="rId6"/>
    <p:sldId id="302" r:id="rId7"/>
    <p:sldId id="294" r:id="rId8"/>
    <p:sldId id="300" r:id="rId9"/>
    <p:sldId id="286" r:id="rId10"/>
  </p:sldIdLst>
  <p:sldSz cx="12192000" cy="6858000"/>
  <p:notesSz cx="6858000" cy="9144000"/>
  <p:embeddedFontLst>
    <p:embeddedFont>
      <p:font typeface="Taviraj" panose="00000500000000000000" pitchFamily="2" charset="-34"/>
      <p:regular r:id="rId13"/>
      <p:bold r:id="rId14"/>
      <p:italic r:id="rId15"/>
      <p:boldItalic r:id="rId16"/>
    </p:embeddedFont>
    <p:embeddedFont>
      <p:font typeface="PT Sans" panose="020B0503020203020204" pitchFamily="34" charset="-18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FC7"/>
    <a:srgbClr val="293E47"/>
    <a:srgbClr val="CF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930" autoAdjust="0"/>
  </p:normalViewPr>
  <p:slideViewPr>
    <p:cSldViewPr snapToGrid="0">
      <p:cViewPr varScale="1">
        <p:scale>
          <a:sx n="95" d="100"/>
          <a:sy n="95" d="100"/>
        </p:scale>
        <p:origin x="24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r>
              <a:rPr lang="hu-HU" sz="1680" b="1" i="0" u="none" strike="noStrike" baseline="0" dirty="0" smtClean="0">
                <a:effectLst/>
              </a:rPr>
              <a:t>Ha most lennének a parlamenti választások, az alábbi pártok közül, Ön kire szavazna? </a:t>
            </a:r>
            <a:r>
              <a:rPr lang="hu-HU" sz="1800" b="1" i="0" baseline="0" dirty="0" smtClean="0">
                <a:effectLst/>
              </a:rPr>
              <a:t>(%)</a:t>
            </a:r>
            <a:endParaRPr lang="hu-HU" sz="1600" dirty="0">
              <a:effectLst/>
            </a:endParaRPr>
          </a:p>
        </c:rich>
      </c:tx>
      <c:layout>
        <c:manualLayout>
          <c:xMode val="edge"/>
          <c:yMode val="edge"/>
          <c:x val="0.15915227127967538"/>
          <c:y val="1.4639291779717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3288828688631683E-2"/>
          <c:y val="0.17159269495749585"/>
          <c:w val="0.94116759227058533"/>
          <c:h val="0.661862560154959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1-480F-9F9B-ABFDDA3809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D1-480F-9F9B-ABFDDA3809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1-480F-9F9B-ABFDDA38098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D1-480F-9F9B-ABFDDA38098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F8-45A9-9CA1-D58D27FB67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8-45A9-9CA1-D58D27FB67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F8-45A9-9CA1-D58D27FB678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8-45A9-9CA1-D58D27FB678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F8-45A9-9CA1-D58D27FB678A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8-45A9-9CA1-D58D27FB678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F8-45A9-9CA1-D58D27FB678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8-45A9-9CA1-D58D27FB678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2F8-45A9-9CA1-D58D27FB678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F8-45A9-9CA1-D58D27FB678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2F8-45A9-9CA1-D58D27FB678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2F8-45A9-9CA1-D58D27FB678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2F8-45A9-9CA1-D58D27FB678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2F8-45A9-9CA1-D58D27FB678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2F8-45A9-9CA1-D58D27FB678A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2F8-45A9-9CA1-D58D27FB678A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2F8-45A9-9CA1-D58D27FB678A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2F8-45A9-9CA1-D58D27FB678A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2F8-45A9-9CA1-D58D27FB678A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2F8-45A9-9CA1-D58D27FB678A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2F8-45A9-9CA1-D58D27FB678A}"/>
              </c:ext>
            </c:extLst>
          </c:dPt>
          <c:dPt>
            <c:idx val="3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2F8-45A9-9CA1-D58D27FB67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Munka1!$B$2:$B$11</c:f>
              <c:strCache>
                <c:ptCount val="10"/>
                <c:pt idx="0">
                  <c:v>Fidesz-KDNP</c:v>
                </c:pt>
                <c:pt idx="1">
                  <c:v>DK</c:v>
                </c:pt>
                <c:pt idx="2">
                  <c:v>MSZP-Párbeszéd</c:v>
                </c:pt>
                <c:pt idx="3">
                  <c:v>LMP</c:v>
                </c:pt>
                <c:pt idx="4">
                  <c:v>Jobbik</c:v>
                </c:pt>
                <c:pt idx="5">
                  <c:v>Momentum Mozgalom</c:v>
                </c:pt>
                <c:pt idx="6">
                  <c:v>Mi Hazánk Mozgalom</c:v>
                </c:pt>
                <c:pt idx="7">
                  <c:v>Más</c:v>
                </c:pt>
                <c:pt idx="8">
                  <c:v>Nem tudja, bizonytalan</c:v>
                </c:pt>
                <c:pt idx="9">
                  <c:v>Nem mondja meg, nem menne el</c:v>
                </c:pt>
              </c:strCache>
            </c:strRef>
          </c:cat>
          <c:val>
            <c:numRef>
              <c:f>Munka1!$C$2:$C$11</c:f>
              <c:numCache>
                <c:formatCode>0</c:formatCode>
                <c:ptCount val="10"/>
                <c:pt idx="0" formatCode="General">
                  <c:v>39</c:v>
                </c:pt>
                <c:pt idx="1">
                  <c:v>11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19</c:v>
                </c:pt>
                <c:pt idx="6">
                  <c:v>4</c:v>
                </c:pt>
                <c:pt idx="7">
                  <c:v>11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D1-480F-9F9B-ABFDDA380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5372895"/>
        <c:axId val="395367487"/>
      </c:barChart>
      <c:valAx>
        <c:axId val="39536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395372895"/>
        <c:crosses val="autoZero"/>
        <c:crossBetween val="between"/>
      </c:valAx>
      <c:catAx>
        <c:axId val="395372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395367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  <a:cs typeface="Calibri" panose="020F0502020204030204" pitchFamily="34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r>
              <a:rPr lang="hu-HU" sz="1800" b="1" i="0" baseline="0" dirty="0" smtClean="0">
                <a:effectLst/>
              </a:rPr>
              <a:t>Összességében Ön szerint ma Budapesten inkább jó, vagy inkább rossz irányba mennek a dolgok? (%) </a:t>
            </a:r>
            <a:endParaRPr lang="hu-HU" sz="1600" dirty="0">
              <a:effectLst/>
            </a:endParaRPr>
          </a:p>
        </c:rich>
      </c:tx>
      <c:layout>
        <c:manualLayout>
          <c:xMode val="edge"/>
          <c:yMode val="edge"/>
          <c:x val="0.10918763675987921"/>
          <c:y val="1.79747108943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807113503666307"/>
          <c:y val="0.1951273774572945"/>
          <c:w val="0.82324276359991899"/>
          <c:h val="0.585556484598753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Jó irányba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2019.07.</c:v>
                </c:pt>
                <c:pt idx="1">
                  <c:v>2019.08.</c:v>
                </c:pt>
                <c:pt idx="2">
                  <c:v>2019.09.</c:v>
                </c:pt>
                <c:pt idx="3">
                  <c:v>2019.10.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48</c:v>
                </c:pt>
                <c:pt idx="1">
                  <c:v>46</c:v>
                </c:pt>
                <c:pt idx="2">
                  <c:v>58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B-4E23-BB3D-E1941EA829E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Rossz irányba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2019.07.</c:v>
                </c:pt>
                <c:pt idx="1">
                  <c:v>2019.08.</c:v>
                </c:pt>
                <c:pt idx="2">
                  <c:v>2019.09.</c:v>
                </c:pt>
                <c:pt idx="3">
                  <c:v>2019.10.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46</c:v>
                </c:pt>
                <c:pt idx="1">
                  <c:v>46</c:v>
                </c:pt>
                <c:pt idx="2">
                  <c:v>36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B-4E23-BB3D-E1941EA829E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Is-is, jó és rossz is bizonyos tekintetben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2019.07.</c:v>
                </c:pt>
                <c:pt idx="1">
                  <c:v>2019.08.</c:v>
                </c:pt>
                <c:pt idx="2">
                  <c:v>2019.09.</c:v>
                </c:pt>
                <c:pt idx="3">
                  <c:v>2019.10.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B-4E23-BB3D-E1941EA829E5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Nem tudja/Nem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878621042822691E-2"/>
                  <c:y val="-2.80504908835904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93B-4E23-BB3D-E1941EA829E5}"/>
                </c:ext>
              </c:extLst>
            </c:dLbl>
            <c:dLbl>
              <c:idx val="1"/>
              <c:layout>
                <c:manualLayout>
                  <c:x val="2.61437934124698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93B-4E23-BB3D-E1941EA829E5}"/>
                </c:ext>
              </c:extLst>
            </c:dLbl>
            <c:dLbl>
              <c:idx val="2"/>
              <c:layout>
                <c:manualLayout>
                  <c:x val="3.4858391216626469E-2"/>
                  <c:y val="-2.80504908835904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3B-4E23-BB3D-E1941EA829E5}"/>
                </c:ext>
              </c:extLst>
            </c:dLbl>
            <c:dLbl>
              <c:idx val="3"/>
              <c:layout>
                <c:manualLayout>
                  <c:x val="2.1164023238666074E-2"/>
                  <c:y val="-8.415147265077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3B-4E23-BB3D-E1941EA829E5}"/>
                </c:ext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2019.07.</c:v>
                </c:pt>
                <c:pt idx="1">
                  <c:v>2019.08.</c:v>
                </c:pt>
                <c:pt idx="2">
                  <c:v>2019.09.</c:v>
                </c:pt>
                <c:pt idx="3">
                  <c:v>2019.10.</c:v>
                </c:pt>
              </c:strCache>
            </c:strRef>
          </c:cat>
          <c:val>
            <c:numRef>
              <c:f>Munka1!$E$2:$E$5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B-4E23-BB3D-E1941EA829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100"/>
        <c:axId val="-1398635664"/>
        <c:axId val="-1398633488"/>
      </c:barChart>
      <c:catAx>
        <c:axId val="-139863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-1398633488"/>
        <c:crosses val="autoZero"/>
        <c:auto val="1"/>
        <c:lblAlgn val="ctr"/>
        <c:lblOffset val="100"/>
        <c:noMultiLvlLbl val="0"/>
      </c:catAx>
      <c:valAx>
        <c:axId val="-1398633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-139863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315751346351434E-2"/>
          <c:y val="0.89483981402745405"/>
          <c:w val="0.80640716064338114"/>
          <c:h val="6.71354264447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  <a:cs typeface="Calibri" panose="020F050202020403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r>
              <a:rPr lang="hu-HU" sz="1680" b="1" i="0" u="none" strike="noStrike" baseline="0" dirty="0" smtClean="0">
                <a:effectLst/>
              </a:rPr>
              <a:t>Ön mennyire elégedett Tarlós István főpolgármester tevékenységével? </a:t>
            </a:r>
            <a:r>
              <a:rPr lang="hu-HU" sz="1800" b="1" i="0" baseline="0" dirty="0" smtClean="0">
                <a:effectLst/>
              </a:rPr>
              <a:t>(%)</a:t>
            </a:r>
            <a:endParaRPr lang="hu-HU" sz="1600" dirty="0" smtClean="0">
              <a:effectLst/>
            </a:endParaRPr>
          </a:p>
        </c:rich>
      </c:tx>
      <c:layout>
        <c:manualLayout>
          <c:xMode val="edge"/>
          <c:yMode val="edge"/>
          <c:x val="0.1752844740561276"/>
          <c:y val="3.94937659440536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8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7415842250487922E-2"/>
          <c:y val="0.17549204315799935"/>
          <c:w val="0.89389801915786171"/>
          <c:h val="0.605191770383540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Elégedett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2019.01.</c:v>
                </c:pt>
                <c:pt idx="1">
                  <c:v>2019.02.</c:v>
                </c:pt>
                <c:pt idx="2">
                  <c:v>2019.05.</c:v>
                </c:pt>
                <c:pt idx="3">
                  <c:v>2019.06.</c:v>
                </c:pt>
                <c:pt idx="4">
                  <c:v>2019.07.</c:v>
                </c:pt>
                <c:pt idx="5">
                  <c:v>2019.08.</c:v>
                </c:pt>
                <c:pt idx="6">
                  <c:v>2019.09.</c:v>
                </c:pt>
                <c:pt idx="7">
                  <c:v>2019.10.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54</c:v>
                </c:pt>
                <c:pt idx="1">
                  <c:v>61</c:v>
                </c:pt>
                <c:pt idx="2">
                  <c:v>62</c:v>
                </c:pt>
                <c:pt idx="3">
                  <c:v>57</c:v>
                </c:pt>
                <c:pt idx="4">
                  <c:v>55</c:v>
                </c:pt>
                <c:pt idx="5" formatCode="###0">
                  <c:v>57</c:v>
                </c:pt>
                <c:pt idx="6">
                  <c:v>62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B-4E23-BB3D-E1941EA829E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 elégedett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2019.01.</c:v>
                </c:pt>
                <c:pt idx="1">
                  <c:v>2019.02.</c:v>
                </c:pt>
                <c:pt idx="2">
                  <c:v>2019.05.</c:v>
                </c:pt>
                <c:pt idx="3">
                  <c:v>2019.06.</c:v>
                </c:pt>
                <c:pt idx="4">
                  <c:v>2019.07.</c:v>
                </c:pt>
                <c:pt idx="5">
                  <c:v>2019.08.</c:v>
                </c:pt>
                <c:pt idx="6">
                  <c:v>2019.09.</c:v>
                </c:pt>
                <c:pt idx="7">
                  <c:v>2019.10.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43</c:v>
                </c:pt>
                <c:pt idx="1">
                  <c:v>38</c:v>
                </c:pt>
                <c:pt idx="2">
                  <c:v>37</c:v>
                </c:pt>
                <c:pt idx="3">
                  <c:v>41</c:v>
                </c:pt>
                <c:pt idx="4">
                  <c:v>43</c:v>
                </c:pt>
                <c:pt idx="5" formatCode="###0">
                  <c:v>42</c:v>
                </c:pt>
                <c:pt idx="6">
                  <c:v>35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B-4E23-BB3D-E1941EA829E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 Nem tudja / 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2019.01.</c:v>
                </c:pt>
                <c:pt idx="1">
                  <c:v>2019.02.</c:v>
                </c:pt>
                <c:pt idx="2">
                  <c:v>2019.05.</c:v>
                </c:pt>
                <c:pt idx="3">
                  <c:v>2019.06.</c:v>
                </c:pt>
                <c:pt idx="4">
                  <c:v>2019.07.</c:v>
                </c:pt>
                <c:pt idx="5">
                  <c:v>2019.08.</c:v>
                </c:pt>
                <c:pt idx="6">
                  <c:v>2019.09.</c:v>
                </c:pt>
                <c:pt idx="7">
                  <c:v>2019.10.</c:v>
                </c:pt>
              </c:strCache>
            </c:strRef>
          </c:cat>
          <c:val>
            <c:numRef>
              <c:f>Munka1!$D$2:$D$9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 formatCode="###0">
                  <c:v>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B-4E23-BB3D-E1941EA829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100"/>
        <c:axId val="-1398635664"/>
        <c:axId val="-1398633488"/>
      </c:barChart>
      <c:catAx>
        <c:axId val="-139863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-1398633488"/>
        <c:crosses val="autoZero"/>
        <c:auto val="1"/>
        <c:lblAlgn val="ctr"/>
        <c:lblOffset val="100"/>
        <c:noMultiLvlLbl val="0"/>
      </c:catAx>
      <c:valAx>
        <c:axId val="-1398633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-139863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315751346351434E-2"/>
          <c:y val="0.89483981402745405"/>
          <c:w val="0.90868420934562666"/>
          <c:h val="6.71354264447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  <a:cs typeface="Calibri" panose="020F0502020204030204" pitchFamily="34" charset="0"/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Kérem, mondja el, inkább kedvező, vagy inkább kedvezőtlen véleményen van….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Tarlós István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Munka1!$A$2:$A$9</c:f>
              <c:numCache>
                <c:formatCode>mmm\-yy</c:formatCode>
                <c:ptCount val="8"/>
                <c:pt idx="0">
                  <c:v>43466</c:v>
                </c:pt>
                <c:pt idx="1">
                  <c:v>43497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</c:numCache>
            </c:numRef>
          </c:cat>
          <c:val>
            <c:numRef>
              <c:f>Munka1!$B$2:$B$9</c:f>
              <c:numCache>
                <c:formatCode>General</c:formatCode>
                <c:ptCount val="8"/>
                <c:pt idx="0">
                  <c:v>50</c:v>
                </c:pt>
                <c:pt idx="1">
                  <c:v>57</c:v>
                </c:pt>
                <c:pt idx="2">
                  <c:v>57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B8-4F6A-ADF1-4D498C25E58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Karácsony Gergely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Munka1!$A$2:$A$9</c:f>
              <c:numCache>
                <c:formatCode>mmm\-yy</c:formatCode>
                <c:ptCount val="8"/>
                <c:pt idx="0">
                  <c:v>43466</c:v>
                </c:pt>
                <c:pt idx="1">
                  <c:v>43497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</c:numCache>
            </c:numRef>
          </c:cat>
          <c:val>
            <c:numRef>
              <c:f>Munka1!$C$2:$C$9</c:f>
              <c:numCache>
                <c:formatCode>General</c:formatCode>
                <c:ptCount val="8"/>
                <c:pt idx="0">
                  <c:v>45</c:v>
                </c:pt>
                <c:pt idx="1">
                  <c:v>40</c:v>
                </c:pt>
                <c:pt idx="2">
                  <c:v>38</c:v>
                </c:pt>
                <c:pt idx="3">
                  <c:v>38</c:v>
                </c:pt>
                <c:pt idx="4">
                  <c:v>42</c:v>
                </c:pt>
                <c:pt idx="5">
                  <c:v>41</c:v>
                </c:pt>
                <c:pt idx="6">
                  <c:v>35</c:v>
                </c:pt>
                <c:pt idx="7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B8-4F6A-ADF1-4D498C25E582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Puzsér Róbert</c:v>
                </c:pt>
              </c:strCache>
            </c:strRef>
          </c:tx>
          <c:spPr>
            <a:ln w="28575" cap="rnd">
              <a:solidFill>
                <a:srgbClr val="89CFC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Munka1!$A$2:$A$9</c:f>
              <c:numCache>
                <c:formatCode>mmm\-yy</c:formatCode>
                <c:ptCount val="8"/>
                <c:pt idx="0">
                  <c:v>43466</c:v>
                </c:pt>
                <c:pt idx="1">
                  <c:v>43497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</c:numCache>
            </c:numRef>
          </c:cat>
          <c:val>
            <c:numRef>
              <c:f>Munka1!$D$2:$D$9</c:f>
              <c:numCache>
                <c:formatCode>General</c:formatCode>
                <c:ptCount val="8"/>
                <c:pt idx="0">
                  <c:v>20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17</c:v>
                </c:pt>
                <c:pt idx="5">
                  <c:v>18</c:v>
                </c:pt>
                <c:pt idx="6">
                  <c:v>16</c:v>
                </c:pt>
                <c:pt idx="7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B8-4F6A-ADF1-4D498C25E582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Berki Krisztián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Munka1!$A$2:$A$9</c:f>
              <c:numCache>
                <c:formatCode>mmm\-yy</c:formatCode>
                <c:ptCount val="8"/>
                <c:pt idx="0">
                  <c:v>43466</c:v>
                </c:pt>
                <c:pt idx="1">
                  <c:v>43497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</c:numCache>
            </c:numRef>
          </c:cat>
          <c:val>
            <c:numRef>
              <c:f>Munka1!$E$2:$E$9</c:f>
              <c:numCache>
                <c:formatCode>General</c:formatCode>
                <c:ptCount val="8"/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B8-4F6A-ADF1-4D498C25E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505311"/>
        <c:axId val="768501983"/>
      </c:lineChart>
      <c:dateAx>
        <c:axId val="76850531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68501983"/>
        <c:crosses val="autoZero"/>
        <c:auto val="1"/>
        <c:lblOffset val="100"/>
        <c:baseTimeUnit val="months"/>
      </c:dateAx>
      <c:valAx>
        <c:axId val="76850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6850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21697287839001E-2"/>
          <c:y val="0.90597374876417325"/>
          <c:w val="0.89065902088325921"/>
          <c:h val="7.6514396261563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r>
              <a:rPr lang="hu-HU" sz="1800" b="1" i="0" baseline="0" dirty="0" smtClean="0">
                <a:effectLst/>
              </a:rPr>
              <a:t>Függetlenül attól, hogy kire szavazna, Ön szerint ki fogja megnyerni a budapesti főpolgármester választásokat? (%)</a:t>
            </a:r>
            <a:endParaRPr lang="hu-HU" sz="1600" dirty="0">
              <a:effectLst/>
            </a:endParaRPr>
          </a:p>
        </c:rich>
      </c:tx>
      <c:layout>
        <c:manualLayout>
          <c:xMode val="edge"/>
          <c:yMode val="edge"/>
          <c:x val="0.15915227127967538"/>
          <c:y val="1.4639291779717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3288828688631683E-2"/>
          <c:y val="0.17159269495749585"/>
          <c:w val="0.94116759227058533"/>
          <c:h val="0.547728498875551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D1-480F-9F9B-ABFDDA38098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1-480F-9F9B-ABFDDA3809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D1-480F-9F9B-ABFDDA38098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F8-45A9-9CA1-D58D27FB678A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8-45A9-9CA1-D58D27FB678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F8-45A9-9CA1-D58D27FB678A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8-45A9-9CA1-D58D27FB678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F8-45A9-9CA1-D58D27FB678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8-45A9-9CA1-D58D27FB678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F8-45A9-9CA1-D58D27FB678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8-45A9-9CA1-D58D27FB678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2F8-45A9-9CA1-D58D27FB678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F8-45A9-9CA1-D58D27FB678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2F8-45A9-9CA1-D58D27FB678A}"/>
              </c:ext>
            </c:extLst>
          </c:dPt>
          <c:dPt>
            <c:idx val="19"/>
            <c:invertIfNegative val="0"/>
            <c:bubble3D val="0"/>
            <c:spPr>
              <a:solidFill>
                <a:srgbClr val="89CFC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A50-4571-8776-EE0E0109C95E}"/>
              </c:ext>
            </c:extLst>
          </c:dPt>
          <c:dPt>
            <c:idx val="20"/>
            <c:invertIfNegative val="0"/>
            <c:bubble3D val="0"/>
            <c:spPr>
              <a:solidFill>
                <a:srgbClr val="89CFC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BDA-470C-AE66-48C84EA6A16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2F8-45A9-9CA1-D58D27FB678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2F8-45A9-9CA1-D58D27FB678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2F8-45A9-9CA1-D58D27FB678A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2F8-45A9-9CA1-D58D27FB678A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2F8-45A9-9CA1-D58D27FB678A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2F8-45A9-9CA1-D58D27FB678A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2F8-45A9-9CA1-D58D27FB678A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2F8-45A9-9CA1-D58D27FB678A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2F8-45A9-9CA1-D58D27FB678A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2F8-45A9-9CA1-D58D27FB678A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2F8-45A9-9CA1-D58D27FB67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Munka1!$A$3:$B$34</c:f>
              <c:multiLvlStrCache>
                <c:ptCount val="32"/>
                <c:lvl>
                  <c:pt idx="0">
                    <c:v>2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2</c:v>
                  </c:pt>
                  <c:pt idx="8">
                    <c:v>5</c:v>
                  </c:pt>
                  <c:pt idx="9">
                    <c:v>6</c:v>
                  </c:pt>
                  <c:pt idx="10">
                    <c:v>7</c:v>
                  </c:pt>
                  <c:pt idx="11">
                    <c:v>8</c:v>
                  </c:pt>
                  <c:pt idx="12">
                    <c:v>9</c:v>
                  </c:pt>
                  <c:pt idx="13">
                    <c:v>10</c:v>
                  </c:pt>
                  <c:pt idx="14">
                    <c:v>2</c:v>
                  </c:pt>
                  <c:pt idx="15">
                    <c:v>5</c:v>
                  </c:pt>
                  <c:pt idx="16">
                    <c:v>6</c:v>
                  </c:pt>
                  <c:pt idx="17">
                    <c:v>7</c:v>
                  </c:pt>
                  <c:pt idx="18">
                    <c:v>8</c:v>
                  </c:pt>
                  <c:pt idx="19">
                    <c:v>9</c:v>
                  </c:pt>
                  <c:pt idx="20">
                    <c:v>10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2</c:v>
                  </c:pt>
                  <c:pt idx="26">
                    <c:v>5</c:v>
                  </c:pt>
                  <c:pt idx="27">
                    <c:v>6</c:v>
                  </c:pt>
                  <c:pt idx="28">
                    <c:v>7</c:v>
                  </c:pt>
                  <c:pt idx="29">
                    <c:v>8</c:v>
                  </c:pt>
                  <c:pt idx="30">
                    <c:v>9</c:v>
                  </c:pt>
                  <c:pt idx="31">
                    <c:v>10</c:v>
                  </c:pt>
                </c:lvl>
                <c:lvl>
                  <c:pt idx="0">
                    <c:v>Tarlós István</c:v>
                  </c:pt>
                  <c:pt idx="7">
                    <c:v>Karácsony Gergely</c:v>
                  </c:pt>
                  <c:pt idx="14">
                    <c:v>Puzsér Róbert</c:v>
                  </c:pt>
                  <c:pt idx="21">
                    <c:v>Berki Krisztán</c:v>
                  </c:pt>
                  <c:pt idx="25">
                    <c:v>Nem tudja / Nem válaszol</c:v>
                  </c:pt>
                </c:lvl>
              </c:multiLvlStrCache>
            </c:multiLvlStrRef>
          </c:cat>
          <c:val>
            <c:numRef>
              <c:f>Munka1!$C$3:$C$34</c:f>
              <c:numCache>
                <c:formatCode>0</c:formatCode>
                <c:ptCount val="32"/>
                <c:pt idx="0">
                  <c:v>73</c:v>
                </c:pt>
                <c:pt idx="1">
                  <c:v>78</c:v>
                </c:pt>
                <c:pt idx="2">
                  <c:v>68</c:v>
                </c:pt>
                <c:pt idx="3">
                  <c:v>67</c:v>
                </c:pt>
                <c:pt idx="4">
                  <c:v>71</c:v>
                </c:pt>
                <c:pt idx="5">
                  <c:v>74</c:v>
                </c:pt>
                <c:pt idx="6">
                  <c:v>70</c:v>
                </c:pt>
                <c:pt idx="7">
                  <c:v>16</c:v>
                </c:pt>
                <c:pt idx="8">
                  <c:v>12</c:v>
                </c:pt>
                <c:pt idx="9">
                  <c:v>13</c:v>
                </c:pt>
                <c:pt idx="10">
                  <c:v>20</c:v>
                </c:pt>
                <c:pt idx="11">
                  <c:v>20</c:v>
                </c:pt>
                <c:pt idx="12">
                  <c:v>16</c:v>
                </c:pt>
                <c:pt idx="13">
                  <c:v>18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9</c:v>
                </c:pt>
                <c:pt idx="26">
                  <c:v>7</c:v>
                </c:pt>
                <c:pt idx="27">
                  <c:v>9</c:v>
                </c:pt>
                <c:pt idx="28">
                  <c:v>11</c:v>
                </c:pt>
                <c:pt idx="29">
                  <c:v>6</c:v>
                </c:pt>
                <c:pt idx="30">
                  <c:v>6</c:v>
                </c:pt>
                <c:pt idx="3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D1-480F-9F9B-ABFDDA380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5372895"/>
        <c:axId val="395367487"/>
      </c:barChart>
      <c:valAx>
        <c:axId val="39536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395372895"/>
        <c:crosses val="autoZero"/>
        <c:crossBetween val="between"/>
      </c:valAx>
      <c:catAx>
        <c:axId val="395372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395367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  <a:cs typeface="Calibri" panose="020F0502020204030204" pitchFamily="34" charset="0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r>
              <a:rPr lang="hu-HU" sz="1680" b="1" dirty="0" smtClean="0"/>
              <a:t>Választási előrejelzés – Biztos szavazók körében (%)</a:t>
            </a:r>
            <a:endParaRPr lang="hu-HU" sz="1680" b="1" dirty="0"/>
          </a:p>
        </c:rich>
      </c:tx>
      <c:layout>
        <c:manualLayout>
          <c:xMode val="edge"/>
          <c:yMode val="edge"/>
          <c:x val="0.32330325307830016"/>
          <c:y val="3.3219244147435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28827658470172152"/>
          <c:y val="0.17159269495749585"/>
          <c:w val="0.62449362245749818"/>
          <c:h val="0.73472641560344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1-480F-9F9B-ABFDDA3809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D1-480F-9F9B-ABFDDA3809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1-480F-9F9B-ABFDDA38098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D1-480F-9F9B-ABFDDA3809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Tarlós István (Fidesz)</c:v>
                </c:pt>
                <c:pt idx="1">
                  <c:v>Karácsony Gergely (Párbeszéd)</c:v>
                </c:pt>
                <c:pt idx="2">
                  <c:v>Puzsér Róbert (független liberális)</c:v>
                </c:pt>
                <c:pt idx="3">
                  <c:v>Berki Krisztán</c:v>
                </c:pt>
              </c:strCache>
            </c:strRef>
          </c:cat>
          <c:val>
            <c:numRef>
              <c:f>Munka1!$B$2:$B$5</c:f>
              <c:numCache>
                <c:formatCode>0</c:formatCode>
                <c:ptCount val="4"/>
                <c:pt idx="0">
                  <c:v>51</c:v>
                </c:pt>
                <c:pt idx="1">
                  <c:v>43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D1-480F-9F9B-ABFDDA380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5372895"/>
        <c:axId val="395367487"/>
      </c:barChart>
      <c:valAx>
        <c:axId val="39536748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395372895"/>
        <c:crosses val="autoZero"/>
        <c:crossBetween val="between"/>
      </c:valAx>
      <c:catAx>
        <c:axId val="39537289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395367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  <a:cs typeface="Calibri" panose="020F0502020204030204" pitchFamily="34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élőfej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6E48-5561-4098-93F7-EF3C3E46179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5AB8-5470-4562-BDA1-01955C55DD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70445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élőfej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24FFD-87F1-4A0E-A595-529AE55D1FE9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2531-A6AC-4833-8ADC-3C33523F8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3626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élőfej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10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élőfej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36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20476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 (SZERVEZTI EGYSÉG)</a:t>
            </a:r>
          </a:p>
          <a:p>
            <a:r>
              <a:rPr lang="hu-HU" dirty="0" smtClean="0"/>
              <a:t>IDŐPONT: 2019.01.01</a:t>
            </a:r>
          </a:p>
          <a:p>
            <a:r>
              <a:rPr lang="hu-HU" dirty="0" smtClean="0"/>
              <a:t>DÁTUM: 2019.01.01.</a:t>
            </a:r>
          </a:p>
          <a:p>
            <a:r>
              <a:rPr lang="hu-HU" dirty="0" smtClean="0"/>
              <a:t>INTERVALLUM: 2019.01.01.-2019.02.02.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99" y="1385453"/>
            <a:ext cx="5944603" cy="14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39526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CF3-C9F5-453A-BD12-AF71268DE22A}" type="datetime1">
              <a:rPr lang="hu-HU" smtClean="0"/>
              <a:t>2019. 10. 10.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13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3952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CF3-C9F5-453A-BD12-AF71268DE22A}" type="datetime1">
              <a:rPr lang="hu-HU" smtClean="0"/>
              <a:t>2019. 10. 10.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838200" y="1690688"/>
            <a:ext cx="11049000" cy="4325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Clr>
                <a:schemeClr val="accent1"/>
              </a:buClr>
              <a:buFont typeface="PT Sans" panose="020B0503020203020204" pitchFamily="34" charset="-18"/>
              <a:buChar char="+"/>
            </a:pPr>
            <a:r>
              <a:rPr lang="hu-HU" sz="2400" b="1" dirty="0" smtClean="0">
                <a:solidFill>
                  <a:schemeClr val="tx1"/>
                </a:solidFill>
                <a:latin typeface="+mj-lt"/>
              </a:rPr>
              <a:t>Minta</a:t>
            </a:r>
            <a:r>
              <a:rPr lang="hu-HU" sz="2400" b="1" baseline="0" dirty="0" smtClean="0">
                <a:solidFill>
                  <a:schemeClr val="tx1"/>
                </a:solidFill>
                <a:latin typeface="+mj-lt"/>
              </a:rPr>
              <a:t> szöveg szerkesztése</a:t>
            </a:r>
            <a:endParaRPr lang="hu-HU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30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559B-8979-44C8-97CE-8FF5DAE58761}" type="datetime1">
              <a:rPr lang="hu-HU" smtClean="0"/>
              <a:t>2019. 10. 10.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21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1668378"/>
            <a:ext cx="6172200" cy="4192671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Taviraj" panose="00000500000000000000" pitchFamily="2" charset="-34"/>
              <a:buChar char="+"/>
              <a:defRPr sz="3200"/>
            </a:lvl1pPr>
            <a:lvl2pPr marL="685800" indent="-228600">
              <a:buClr>
                <a:schemeClr val="accent1"/>
              </a:buClr>
              <a:buFont typeface="Taviraj" panose="00000500000000000000" pitchFamily="2" charset="-34"/>
              <a:buChar char="+"/>
              <a:defRPr sz="2800"/>
            </a:lvl2pPr>
            <a:lvl3pPr marL="1143000" indent="-228600">
              <a:buClr>
                <a:schemeClr val="accent1"/>
              </a:buClr>
              <a:buFont typeface="Taviraj" panose="00000500000000000000" pitchFamily="2" charset="-34"/>
              <a:buChar char="+"/>
              <a:defRPr sz="2400"/>
            </a:lvl3pPr>
            <a:lvl4pPr marL="1600200" indent="-228600">
              <a:buClr>
                <a:schemeClr val="accent1"/>
              </a:buClr>
              <a:buFont typeface="Taviraj" panose="00000500000000000000" pitchFamily="2" charset="-34"/>
              <a:buChar char="+"/>
              <a:defRPr sz="2000"/>
            </a:lvl4pPr>
            <a:lvl5pPr marL="2057400" indent="-228600">
              <a:buClr>
                <a:schemeClr val="accent1"/>
              </a:buClr>
              <a:buFont typeface="Taviraj" panose="00000500000000000000" pitchFamily="2" charset="-34"/>
              <a:buChar char="+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C479-BE7A-4A00-9E5A-884381BD5244}" type="datetime1">
              <a:rPr lang="hu-HU" smtClean="0"/>
              <a:t>2019. 10. 10.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43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1604211"/>
            <a:ext cx="6172200" cy="4256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086B-71D9-48D0-998F-AF00C5AEFC47}" type="datetime1">
              <a:rPr lang="hu-HU" smtClean="0"/>
              <a:t>2019. 10. 10.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33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55568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3361-1211-41E3-B275-7F0ED71066CC}" type="datetime1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15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437022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352672" y="4742115"/>
            <a:ext cx="5021179" cy="500480"/>
          </a:xfrm>
        </p:spPr>
        <p:txBody>
          <a:bodyPr/>
          <a:lstStyle>
            <a:lvl1pPr marL="0" indent="0" algn="r">
              <a:buNone/>
              <a:defRPr sz="32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SZERZŐ NEVE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6AC0-B48A-4DB1-94A0-709E9E43E488}" type="datetime1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52672" y="5261811"/>
            <a:ext cx="5021179" cy="8181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szerző titulusa</a:t>
            </a:r>
          </a:p>
          <a:p>
            <a:pPr lvl="0"/>
            <a:r>
              <a:rPr lang="hu-HU" dirty="0" smtClean="0"/>
              <a:t>szerző@</a:t>
            </a:r>
            <a:r>
              <a:rPr lang="hu-HU" dirty="0" err="1" smtClean="0"/>
              <a:t>szazadveg.hu</a:t>
            </a:r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766" y="202552"/>
            <a:ext cx="4782887" cy="1154831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>
          <a:xfrm>
            <a:off x="10567737" y="571320"/>
            <a:ext cx="786063" cy="786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3023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943727" y="3768566"/>
            <a:ext cx="6304546" cy="1601119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2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TÉMAELVÁLASZTÓ</a:t>
            </a:r>
            <a:endParaRPr lang="hu-HU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286090" y="806481"/>
            <a:ext cx="1619821" cy="2398560"/>
            <a:chOff x="1087" y="998"/>
            <a:chExt cx="1429" cy="211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87" y="998"/>
              <a:ext cx="1429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689" y="1898"/>
              <a:ext cx="828" cy="1216"/>
            </a:xfrm>
            <a:custGeom>
              <a:avLst/>
              <a:gdLst>
                <a:gd name="T0" fmla="*/ 376 w 675"/>
                <a:gd name="T1" fmla="*/ 419 h 991"/>
                <a:gd name="T2" fmla="*/ 224 w 675"/>
                <a:gd name="T3" fmla="*/ 389 h 991"/>
                <a:gd name="T4" fmla="*/ 204 w 675"/>
                <a:gd name="T5" fmla="*/ 245 h 991"/>
                <a:gd name="T6" fmla="*/ 577 w 675"/>
                <a:gd name="T7" fmla="*/ 685 h 991"/>
                <a:gd name="T8" fmla="*/ 579 w 675"/>
                <a:gd name="T9" fmla="*/ 685 h 991"/>
                <a:gd name="T10" fmla="*/ 579 w 675"/>
                <a:gd name="T11" fmla="*/ 149 h 991"/>
                <a:gd name="T12" fmla="*/ 430 w 675"/>
                <a:gd name="T13" fmla="*/ 0 h 991"/>
                <a:gd name="T14" fmla="*/ 0 w 675"/>
                <a:gd name="T15" fmla="*/ 0 h 991"/>
                <a:gd name="T16" fmla="*/ 0 w 675"/>
                <a:gd name="T17" fmla="*/ 581 h 991"/>
                <a:gd name="T18" fmla="*/ 250 w 675"/>
                <a:gd name="T19" fmla="*/ 894 h 991"/>
                <a:gd name="T20" fmla="*/ 675 w 675"/>
                <a:gd name="T21" fmla="*/ 991 h 991"/>
                <a:gd name="T22" fmla="*/ 376 w 675"/>
                <a:gd name="T23" fmla="*/ 419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991">
                  <a:moveTo>
                    <a:pt x="376" y="419"/>
                  </a:moveTo>
                  <a:cubicBezTo>
                    <a:pt x="224" y="389"/>
                    <a:pt x="224" y="389"/>
                    <a:pt x="224" y="389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405" y="298"/>
                    <a:pt x="556" y="473"/>
                    <a:pt x="577" y="685"/>
                  </a:cubicBezTo>
                  <a:cubicBezTo>
                    <a:pt x="579" y="685"/>
                    <a:pt x="579" y="685"/>
                    <a:pt x="579" y="685"/>
                  </a:cubicBezTo>
                  <a:cubicBezTo>
                    <a:pt x="579" y="149"/>
                    <a:pt x="579" y="149"/>
                    <a:pt x="579" y="149"/>
                  </a:cubicBezTo>
                  <a:cubicBezTo>
                    <a:pt x="579" y="67"/>
                    <a:pt x="512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0" y="731"/>
                    <a:pt x="104" y="861"/>
                    <a:pt x="250" y="894"/>
                  </a:cubicBezTo>
                  <a:cubicBezTo>
                    <a:pt x="675" y="991"/>
                    <a:pt x="675" y="991"/>
                    <a:pt x="675" y="991"/>
                  </a:cubicBezTo>
                  <a:lnTo>
                    <a:pt x="376" y="4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086" y="997"/>
              <a:ext cx="1307" cy="1911"/>
            </a:xfrm>
            <a:custGeom>
              <a:avLst/>
              <a:gdLst>
                <a:gd name="T0" fmla="*/ 1065 w 1065"/>
                <a:gd name="T1" fmla="*/ 536 h 1558"/>
                <a:gd name="T2" fmla="*/ 1065 w 1065"/>
                <a:gd name="T3" fmla="*/ 0 h 1558"/>
                <a:gd name="T4" fmla="*/ 437 w 1065"/>
                <a:gd name="T5" fmla="*/ 457 h 1558"/>
                <a:gd name="T6" fmla="*/ 437 w 1065"/>
                <a:gd name="T7" fmla="*/ 457 h 1558"/>
                <a:gd name="T8" fmla="*/ 347 w 1065"/>
                <a:gd name="T9" fmla="*/ 457 h 1558"/>
                <a:gd name="T10" fmla="*/ 231 w 1065"/>
                <a:gd name="T11" fmla="*/ 538 h 1558"/>
                <a:gd name="T12" fmla="*/ 211 w 1065"/>
                <a:gd name="T13" fmla="*/ 653 h 1558"/>
                <a:gd name="T14" fmla="*/ 208 w 1065"/>
                <a:gd name="T15" fmla="*/ 1061 h 1558"/>
                <a:gd name="T16" fmla="*/ 208 w 1065"/>
                <a:gd name="T17" fmla="*/ 1061 h 1558"/>
                <a:gd name="T18" fmla="*/ 0 w 1065"/>
                <a:gd name="T19" fmla="*/ 1558 h 1558"/>
                <a:gd name="T20" fmla="*/ 288 w 1065"/>
                <a:gd name="T21" fmla="*/ 1558 h 1558"/>
                <a:gd name="T22" fmla="*/ 437 w 1065"/>
                <a:gd name="T23" fmla="*/ 1409 h 1558"/>
                <a:gd name="T24" fmla="*/ 437 w 1065"/>
                <a:gd name="T25" fmla="*/ 685 h 1558"/>
                <a:gd name="T26" fmla="*/ 917 w 1065"/>
                <a:gd name="T27" fmla="*/ 685 h 1558"/>
                <a:gd name="T28" fmla="*/ 1065 w 1065"/>
                <a:gd name="T29" fmla="*/ 536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5" h="1558">
                  <a:moveTo>
                    <a:pt x="1065" y="536"/>
                  </a:moveTo>
                  <a:cubicBezTo>
                    <a:pt x="1065" y="0"/>
                    <a:pt x="1065" y="0"/>
                    <a:pt x="1065" y="0"/>
                  </a:cubicBezTo>
                  <a:cubicBezTo>
                    <a:pt x="1037" y="279"/>
                    <a:pt x="883" y="457"/>
                    <a:pt x="437" y="457"/>
                  </a:cubicBezTo>
                  <a:cubicBezTo>
                    <a:pt x="437" y="457"/>
                    <a:pt x="437" y="457"/>
                    <a:pt x="437" y="457"/>
                  </a:cubicBezTo>
                  <a:cubicBezTo>
                    <a:pt x="347" y="457"/>
                    <a:pt x="347" y="457"/>
                    <a:pt x="347" y="457"/>
                  </a:cubicBezTo>
                  <a:cubicBezTo>
                    <a:pt x="300" y="457"/>
                    <a:pt x="258" y="488"/>
                    <a:pt x="231" y="538"/>
                  </a:cubicBezTo>
                  <a:cubicBezTo>
                    <a:pt x="214" y="571"/>
                    <a:pt x="212" y="612"/>
                    <a:pt x="211" y="653"/>
                  </a:cubicBezTo>
                  <a:cubicBezTo>
                    <a:pt x="208" y="739"/>
                    <a:pt x="208" y="979"/>
                    <a:pt x="208" y="1061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204" y="1320"/>
                    <a:pt x="168" y="1522"/>
                    <a:pt x="0" y="1558"/>
                  </a:cubicBezTo>
                  <a:cubicBezTo>
                    <a:pt x="288" y="1558"/>
                    <a:pt x="288" y="1558"/>
                    <a:pt x="288" y="1558"/>
                  </a:cubicBezTo>
                  <a:cubicBezTo>
                    <a:pt x="370" y="1558"/>
                    <a:pt x="437" y="1491"/>
                    <a:pt x="437" y="1409"/>
                  </a:cubicBezTo>
                  <a:cubicBezTo>
                    <a:pt x="437" y="685"/>
                    <a:pt x="437" y="685"/>
                    <a:pt x="437" y="685"/>
                  </a:cubicBezTo>
                  <a:cubicBezTo>
                    <a:pt x="917" y="685"/>
                    <a:pt x="917" y="685"/>
                    <a:pt x="917" y="685"/>
                  </a:cubicBezTo>
                  <a:cubicBezTo>
                    <a:pt x="999" y="685"/>
                    <a:pt x="1065" y="618"/>
                    <a:pt x="1065" y="5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17743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39526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82B-6AE5-4731-8F16-DF9211FC430F}" type="datetime1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Hivatkozás: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66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39526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8161421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82B-6AE5-4731-8F16-DF9211FC430F}" type="datetime1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9274629" y="2310267"/>
            <a:ext cx="2580369" cy="245745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 dirty="0" smtClean="0"/>
              <a:t>Szövegdoboz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243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3952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8145379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82B-6AE5-4731-8F16-DF9211FC430F}" type="datetime1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9274629" y="2310267"/>
            <a:ext cx="2580369" cy="245745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 dirty="0" smtClean="0"/>
              <a:t>Szövegdoboz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03093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6AC0-B48A-4DB1-94A0-709E9E43E488}" type="datetime1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28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55568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800100" indent="-3429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257300" indent="-3429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57350" indent="-28575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114550" indent="-28575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143000" indent="-2286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00200" indent="-2286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057400" indent="-228600">
              <a:lnSpc>
                <a:spcPct val="15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E5EF-A5B6-454C-A3A9-008BC8057B02}" type="datetime1">
              <a:rPr lang="hu-HU" smtClean="0"/>
              <a:t>2019. 10. 10.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97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7437938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0574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057400" indent="-2286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881-B8AA-4E0E-9CB3-77CA785FC6C4}" type="datetime1">
              <a:rPr lang="hu-HU" smtClean="0"/>
              <a:t>2019. 10. 10.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8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26812" r="790" b="11555"/>
          <a:stretch/>
        </p:blipFill>
        <p:spPr>
          <a:xfrm>
            <a:off x="-13648" y="0"/>
            <a:ext cx="12201099" cy="6864824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83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AB8D-DFA3-4B89-823B-48397A81EBFB}" type="datetime1">
              <a:rPr lang="hu-HU" smtClean="0"/>
              <a:t>2019. 10. 10.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5D20-90C6-47BB-A188-49E443ACD015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20" y="619638"/>
            <a:ext cx="2780585" cy="670215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9" r:id="rId3"/>
    <p:sldLayoutId id="2147483650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60" r:id="rId11"/>
    <p:sldLayoutId id="2147483655" r:id="rId12"/>
    <p:sldLayoutId id="2147483656" r:id="rId13"/>
    <p:sldLayoutId id="2147483657" r:id="rId14"/>
    <p:sldLayoutId id="214748365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93E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Taviraj" panose="00000500000000000000" pitchFamily="2" charset="-34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Taviraj" panose="00000500000000000000" pitchFamily="2" charset="-34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Taviraj" panose="00000500000000000000" pitchFamily="2" charset="-34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Taviraj" panose="00000500000000000000" pitchFamily="2" charset="-34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Taviraj" panose="00000500000000000000" pitchFamily="2" charset="-34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818019"/>
            <a:ext cx="9144000" cy="1604210"/>
          </a:xfrm>
        </p:spPr>
        <p:txBody>
          <a:bodyPr>
            <a:normAutofit fontScale="92500" lnSpcReduction="20000"/>
          </a:bodyPr>
          <a:lstStyle/>
          <a:p>
            <a:r>
              <a:rPr lang="hu-HU" sz="3000" b="1" dirty="0">
                <a:latin typeface="PT Sans" panose="020B0503020203020204" pitchFamily="34" charset="-18"/>
              </a:rPr>
              <a:t>Mit mutatnak a közvélemény-kutatások a 2019-es önkormányzati választások előtt</a:t>
            </a:r>
            <a:r>
              <a:rPr lang="hu-HU" sz="3000" b="1" dirty="0" smtClean="0">
                <a:latin typeface="PT Sans" panose="020B0503020203020204" pitchFamily="34" charset="-18"/>
              </a:rPr>
              <a:t>?</a:t>
            </a:r>
          </a:p>
          <a:p>
            <a:endParaRPr lang="hu-HU" sz="1800" dirty="0">
              <a:latin typeface="PT Sans" panose="020B0503020203020204" pitchFamily="34" charset="-18"/>
            </a:endParaRPr>
          </a:p>
          <a:p>
            <a:r>
              <a:rPr lang="hu-HU" sz="1800" dirty="0" smtClean="0">
                <a:latin typeface="PT Sans" panose="020B0503020203020204" pitchFamily="34" charset="-18"/>
              </a:rPr>
              <a:t>2019.10.10.</a:t>
            </a:r>
            <a:endParaRPr lang="hu-HU" sz="1800" dirty="0">
              <a:latin typeface="PT Sans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303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/>
          <p:cNvSpPr txBox="1">
            <a:spLocks/>
          </p:cNvSpPr>
          <p:nvPr/>
        </p:nvSpPr>
        <p:spPr>
          <a:xfrm>
            <a:off x="6694067" y="4964204"/>
            <a:ext cx="5021179" cy="50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3200" b="1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 smtClean="0">
                <a:solidFill>
                  <a:schemeClr val="accent1"/>
                </a:solidFill>
              </a:rPr>
              <a:t>Pillók</a:t>
            </a:r>
            <a:r>
              <a:rPr lang="hu-HU" dirty="0" smtClean="0">
                <a:solidFill>
                  <a:schemeClr val="accent1"/>
                </a:solidFill>
              </a:rPr>
              <a:t> Péter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" name="Szöveg helye 4"/>
          <p:cNvSpPr txBox="1">
            <a:spLocks/>
          </p:cNvSpPr>
          <p:nvPr/>
        </p:nvSpPr>
        <p:spPr>
          <a:xfrm>
            <a:off x="6096000" y="5464684"/>
            <a:ext cx="5748068" cy="118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24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335"/>
              </a:buClr>
              <a:buFont typeface="Taviraj" panose="00000500000000000000" pitchFamily="2" charset="-34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Igazgató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Társadalomtudományi Kutatócsoport</a:t>
            </a:r>
          </a:p>
          <a:p>
            <a:r>
              <a:rPr lang="hu-HU" sz="2000" b="1" dirty="0" smtClean="0"/>
              <a:t>pillok@szazadveg.hu</a:t>
            </a:r>
            <a:endParaRPr lang="hu-HU" sz="20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kontextus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Az </a:t>
            </a:r>
            <a:r>
              <a:rPr lang="hu-HU" sz="2800" dirty="0"/>
              <a:t>egyes jelöltek </a:t>
            </a:r>
            <a:r>
              <a:rPr lang="hu-HU" sz="2800" dirty="0" smtClean="0"/>
              <a:t>kedveltsége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Győztes percepció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Utolsó előrejelzés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70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Fővárosi </a:t>
            </a:r>
            <a:r>
              <a:rPr lang="hu-HU" dirty="0" err="1" smtClean="0"/>
              <a:t>pártprefenciák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3</a:t>
            </a:fld>
            <a:endParaRPr lang="hu-HU"/>
          </a:p>
        </p:txBody>
      </p:sp>
      <p:graphicFrame>
        <p:nvGraphicFramePr>
          <p:cNvPr id="5" name="Tartalom hely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92046"/>
              </p:ext>
            </p:extLst>
          </p:nvPr>
        </p:nvGraphicFramePr>
        <p:xfrm>
          <a:off x="424161" y="1571625"/>
          <a:ext cx="11349527" cy="478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Budapesti kontextus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8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91124"/>
              </p:ext>
            </p:extLst>
          </p:nvPr>
        </p:nvGraphicFramePr>
        <p:xfrm>
          <a:off x="514350" y="1828801"/>
          <a:ext cx="1114425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9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főpolgármester tevékenységének megítélése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5</a:t>
            </a:fld>
            <a:endParaRPr lang="hu-HU"/>
          </a:p>
        </p:txBody>
      </p:sp>
      <p:graphicFrame>
        <p:nvGraphicFramePr>
          <p:cNvPr id="8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766315"/>
              </p:ext>
            </p:extLst>
          </p:nvPr>
        </p:nvGraphicFramePr>
        <p:xfrm>
          <a:off x="514350" y="1828801"/>
          <a:ext cx="1114425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8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jelöltről kedvező véleménnyel rendelkezők aránya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9786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05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fog </a:t>
            </a:r>
            <a:r>
              <a:rPr lang="hu-HU" dirty="0" smtClean="0"/>
              <a:t>nyerni… a választók szerint?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5" name="Tartalom hely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527470"/>
              </p:ext>
            </p:extLst>
          </p:nvPr>
        </p:nvGraphicFramePr>
        <p:xfrm>
          <a:off x="424161" y="1571625"/>
          <a:ext cx="11349527" cy="478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2692400" y="2362200"/>
            <a:ext cx="330200" cy="330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5041900" y="2362200"/>
            <a:ext cx="330200" cy="33274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0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Budapesti főpolgármester választási előrejelzés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5" name="Tartalom helye 8"/>
          <p:cNvGraphicFramePr>
            <a:graphicFrameLocks/>
          </p:cNvGraphicFramePr>
          <p:nvPr>
            <p:extLst/>
          </p:nvPr>
        </p:nvGraphicFramePr>
        <p:xfrm>
          <a:off x="424161" y="2009775"/>
          <a:ext cx="11349527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77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azadveg 01">
      <a:dk1>
        <a:sysClr val="windowText" lastClr="000000"/>
      </a:dk1>
      <a:lt1>
        <a:sysClr val="window" lastClr="FFFFFF"/>
      </a:lt1>
      <a:dk2>
        <a:srgbClr val="293E47"/>
      </a:dk2>
      <a:lt2>
        <a:srgbClr val="CFE0E2"/>
      </a:lt2>
      <a:accent1>
        <a:srgbClr val="89CFC7"/>
      </a:accent1>
      <a:accent2>
        <a:srgbClr val="293E47"/>
      </a:accent2>
      <a:accent3>
        <a:srgbClr val="E22335"/>
      </a:accent3>
      <a:accent4>
        <a:srgbClr val="646491"/>
      </a:accent4>
      <a:accent5>
        <a:srgbClr val="F2BE30"/>
      </a:accent5>
      <a:accent6>
        <a:srgbClr val="D8D8D8"/>
      </a:accent6>
      <a:hlink>
        <a:srgbClr val="79989B"/>
      </a:hlink>
      <a:folHlink>
        <a:srgbClr val="646491"/>
      </a:folHlink>
    </a:clrScheme>
    <a:fontScheme name="1. Századvég">
      <a:majorFont>
        <a:latin typeface="PT Sans"/>
        <a:ea typeface=""/>
        <a:cs typeface=""/>
      </a:majorFont>
      <a:minorFont>
        <a:latin typeface="Taviraj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agos_Szazadveg_ppt_sablon" id="{5A737273-6A23-4967-B776-D363F833FBEB}" vid="{9BC95507-B5BC-4D8F-BF8F-60D37E0EE1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Vilagos_Szazadveg_ppt_sablon</Template>
  <TotalTime>245</TotalTime>
  <Words>144</Words>
  <Application>Microsoft Office PowerPoint</Application>
  <PresentationFormat>Szélesvásznú</PresentationFormat>
  <Paragraphs>34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Taviraj</vt:lpstr>
      <vt:lpstr>Arial</vt:lpstr>
      <vt:lpstr>PT Sans</vt:lpstr>
      <vt:lpstr>Calibri</vt:lpstr>
      <vt:lpstr>Office-téma</vt:lpstr>
      <vt:lpstr>PowerPoint-bemutató</vt:lpstr>
      <vt:lpstr>A kontextus  Az egyes jelöltek kedveltsége  Győztes percepció  Utolsó előrejelzés</vt:lpstr>
      <vt:lpstr>Fővárosi pártprefenciák</vt:lpstr>
      <vt:lpstr>Budapesti kontextus</vt:lpstr>
      <vt:lpstr>A főpolgármester tevékenységének megítélése</vt:lpstr>
      <vt:lpstr>A jelöltről kedvező véleménnyel rendelkezők aránya</vt:lpstr>
      <vt:lpstr>Ki fog nyerni… a választók szerint?</vt:lpstr>
      <vt:lpstr>Budapesti főpolgármester választási előrejelzés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BUKOVICS Babett</dc:creator>
  <cp:lastModifiedBy>DR. PILLÓK Péter</cp:lastModifiedBy>
  <cp:revision>39</cp:revision>
  <dcterms:created xsi:type="dcterms:W3CDTF">2019-10-08T13:27:08Z</dcterms:created>
  <dcterms:modified xsi:type="dcterms:W3CDTF">2019-10-10T09:09:27Z</dcterms:modified>
</cp:coreProperties>
</file>